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notesMasterIdLst>
    <p:notesMasterId r:id="rId12"/>
  </p:notesMasterIdLst>
  <p:handoutMasterIdLst>
    <p:handoutMasterId r:id="rId13"/>
  </p:handoutMasterIdLst>
  <p:sldIdLst>
    <p:sldId id="256" r:id="rId2"/>
    <p:sldId id="409" r:id="rId3"/>
    <p:sldId id="435" r:id="rId4"/>
    <p:sldId id="406" r:id="rId5"/>
    <p:sldId id="413" r:id="rId6"/>
    <p:sldId id="287" r:id="rId7"/>
    <p:sldId id="375" r:id="rId8"/>
    <p:sldId id="422" r:id="rId9"/>
    <p:sldId id="430" r:id="rId10"/>
    <p:sldId id="376"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59" autoAdjust="0"/>
    <p:restoredTop sz="88029" autoAdjust="0"/>
  </p:normalViewPr>
  <p:slideViewPr>
    <p:cSldViewPr snapToGrid="0">
      <p:cViewPr varScale="1">
        <p:scale>
          <a:sx n="64" d="100"/>
          <a:sy n="64" d="100"/>
        </p:scale>
        <p:origin x="996" y="60"/>
      </p:cViewPr>
      <p:guideLst/>
    </p:cSldViewPr>
  </p:slideViewPr>
  <p:outlineViewPr>
    <p:cViewPr>
      <p:scale>
        <a:sx n="33" d="100"/>
        <a:sy n="33" d="100"/>
      </p:scale>
      <p:origin x="0" y="-642"/>
    </p:cViewPr>
  </p:outlineViewPr>
  <p:notesTextViewPr>
    <p:cViewPr>
      <p:scale>
        <a:sx n="3" d="2"/>
        <a:sy n="3" d="2"/>
      </p:scale>
      <p:origin x="0" y="0"/>
    </p:cViewPr>
  </p:notesTextViewPr>
  <p:notesViewPr>
    <p:cSldViewPr snapToGrid="0">
      <p:cViewPr varScale="1">
        <p:scale>
          <a:sx n="60" d="100"/>
          <a:sy n="60" d="100"/>
        </p:scale>
        <p:origin x="1670"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2873B9F-50A0-4622-8B27-9EA7B86E7C9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D217B71-78E5-4F1B-8D85-573B8AAD3E4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76A5925-1F73-40BA-85C9-D3AC61ACF64E}" type="datetimeFigureOut">
              <a:rPr lang="en-US" smtClean="0"/>
              <a:t>7/7/2021</a:t>
            </a:fld>
            <a:endParaRPr lang="en-US"/>
          </a:p>
        </p:txBody>
      </p:sp>
      <p:sp>
        <p:nvSpPr>
          <p:cNvPr id="4" name="Footer Placeholder 3">
            <a:extLst>
              <a:ext uri="{FF2B5EF4-FFF2-40B4-BE49-F238E27FC236}">
                <a16:creationId xmlns:a16="http://schemas.microsoft.com/office/drawing/2014/main" id="{E2A5D993-102A-4921-A12E-E8E8D0285AF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3F94975-3B91-4B9C-9498-7DA766AE146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C10B77D-D561-4A25-8C29-51CAB365AE4B}" type="slidenum">
              <a:rPr lang="en-US" smtClean="0"/>
              <a:t>‹#›</a:t>
            </a:fld>
            <a:endParaRPr lang="en-US"/>
          </a:p>
        </p:txBody>
      </p:sp>
    </p:spTree>
    <p:extLst>
      <p:ext uri="{BB962C8B-B14F-4D97-AF65-F5344CB8AC3E}">
        <p14:creationId xmlns:p14="http://schemas.microsoft.com/office/powerpoint/2010/main" val="2936642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D28DB0-09F6-4366-A211-0FA9A757C8BD}" type="datetimeFigureOut">
              <a:rPr lang="en-US" noProof="0" smtClean="0"/>
              <a:t>7/7/2021</a:t>
            </a:fld>
            <a:endParaRPr lang="en-US" noProof="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DCE8F5-1341-475C-BF40-2E24D91E8058}" type="slidenum">
              <a:rPr lang="en-US" noProof="0" smtClean="0"/>
              <a:t>‹#›</a:t>
            </a:fld>
            <a:endParaRPr lang="en-US" noProof="0"/>
          </a:p>
        </p:txBody>
      </p:sp>
    </p:spTree>
    <p:extLst>
      <p:ext uri="{BB962C8B-B14F-4D97-AF65-F5344CB8AC3E}">
        <p14:creationId xmlns:p14="http://schemas.microsoft.com/office/powerpoint/2010/main" val="906497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2</a:t>
            </a:fld>
            <a:endParaRPr lang="en-US" noProof="0"/>
          </a:p>
        </p:txBody>
      </p:sp>
    </p:spTree>
    <p:extLst>
      <p:ext uri="{BB962C8B-B14F-4D97-AF65-F5344CB8AC3E}">
        <p14:creationId xmlns:p14="http://schemas.microsoft.com/office/powerpoint/2010/main" val="7791593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3</a:t>
            </a:fld>
            <a:endParaRPr lang="en-US" noProof="0"/>
          </a:p>
        </p:txBody>
      </p:sp>
    </p:spTree>
    <p:extLst>
      <p:ext uri="{BB962C8B-B14F-4D97-AF65-F5344CB8AC3E}">
        <p14:creationId xmlns:p14="http://schemas.microsoft.com/office/powerpoint/2010/main" val="8410369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4</a:t>
            </a:fld>
            <a:endParaRPr lang="en-US" noProof="0"/>
          </a:p>
        </p:txBody>
      </p:sp>
    </p:spTree>
    <p:extLst>
      <p:ext uri="{BB962C8B-B14F-4D97-AF65-F5344CB8AC3E}">
        <p14:creationId xmlns:p14="http://schemas.microsoft.com/office/powerpoint/2010/main" val="21627996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5</a:t>
            </a:fld>
            <a:endParaRPr lang="en-US" noProof="0"/>
          </a:p>
        </p:txBody>
      </p:sp>
    </p:spTree>
    <p:extLst>
      <p:ext uri="{BB962C8B-B14F-4D97-AF65-F5344CB8AC3E}">
        <p14:creationId xmlns:p14="http://schemas.microsoft.com/office/powerpoint/2010/main" val="25359367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7</a:t>
            </a:fld>
            <a:endParaRPr lang="en-US" noProof="0" dirty="0"/>
          </a:p>
        </p:txBody>
      </p:sp>
    </p:spTree>
    <p:extLst>
      <p:ext uri="{BB962C8B-B14F-4D97-AF65-F5344CB8AC3E}">
        <p14:creationId xmlns:p14="http://schemas.microsoft.com/office/powerpoint/2010/main" val="17023612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8</a:t>
            </a:fld>
            <a:endParaRPr lang="en-US" noProof="0"/>
          </a:p>
        </p:txBody>
      </p:sp>
    </p:spTree>
    <p:extLst>
      <p:ext uri="{BB962C8B-B14F-4D97-AF65-F5344CB8AC3E}">
        <p14:creationId xmlns:p14="http://schemas.microsoft.com/office/powerpoint/2010/main" val="17787520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Complete Worksheet 1</a:t>
            </a:r>
          </a:p>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9</a:t>
            </a:fld>
            <a:endParaRPr lang="en-US" noProof="0"/>
          </a:p>
        </p:txBody>
      </p:sp>
    </p:spTree>
    <p:extLst>
      <p:ext uri="{BB962C8B-B14F-4D97-AF65-F5344CB8AC3E}">
        <p14:creationId xmlns:p14="http://schemas.microsoft.com/office/powerpoint/2010/main" val="28583446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the quiz template for teachers to share with their students:</a:t>
            </a:r>
          </a:p>
          <a:p>
            <a:r>
              <a:rPr lang="en-GB" dirty="0"/>
              <a:t>https://forms.office.com/Pages/ShareFormPage.aspx?id=cdJyXzS9Y0yZF8UZZlqALiw7DWJu831Jg5qPZF4a9X9UOUdBS0QzNENBU09XRDZRR1ZZTzBPMkRZSy4u&amp;sharetoken=uzWsEApbrc0WgnXghdtr</a:t>
            </a:r>
          </a:p>
        </p:txBody>
      </p:sp>
      <p:sp>
        <p:nvSpPr>
          <p:cNvPr id="4" name="Slide Number Placeholder 3"/>
          <p:cNvSpPr>
            <a:spLocks noGrp="1"/>
          </p:cNvSpPr>
          <p:nvPr>
            <p:ph type="sldNum" sz="quarter" idx="10"/>
          </p:nvPr>
        </p:nvSpPr>
        <p:spPr/>
        <p:txBody>
          <a:bodyPr/>
          <a:lstStyle/>
          <a:p>
            <a:fld id="{33DCE8F5-1341-475C-BF40-2E24D91E8058}" type="slidenum">
              <a:rPr lang="en-US" noProof="0" smtClean="0"/>
              <a:t>10</a:t>
            </a:fld>
            <a:endParaRPr lang="en-US" noProof="0" dirty="0"/>
          </a:p>
        </p:txBody>
      </p:sp>
    </p:spTree>
    <p:extLst>
      <p:ext uri="{BB962C8B-B14F-4D97-AF65-F5344CB8AC3E}">
        <p14:creationId xmlns:p14="http://schemas.microsoft.com/office/powerpoint/2010/main" val="11860208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945AC3A-7D9B-423E-A2BF-B883C9B2D241}"/>
              </a:ext>
            </a:extLst>
          </p:cNvPr>
          <p:cNvPicPr>
            <a:picLocks/>
          </p:cNvPicPr>
          <p:nvPr userDrawn="1"/>
        </p:nvPicPr>
        <p:blipFill rotWithShape="1">
          <a:blip r:embed="rId2" cstate="screen">
            <a:duotone>
              <a:prstClr val="black"/>
              <a:schemeClr val="tx2">
                <a:tint val="45000"/>
                <a:satMod val="400000"/>
              </a:schemeClr>
            </a:duotone>
            <a:extLst>
              <a:ext uri="{28A0092B-C50C-407E-A947-70E740481C1C}">
                <a14:useLocalDpi xmlns:a14="http://schemas.microsoft.com/office/drawing/2010/main"/>
              </a:ext>
            </a:extLst>
          </a:blip>
          <a:srcRect b="-15"/>
          <a:stretch/>
        </p:blipFill>
        <p:spPr>
          <a:xfrm>
            <a:off x="7801452" y="1"/>
            <a:ext cx="4389120" cy="6675120"/>
          </a:xfrm>
          <a:prstGeom prst="rect">
            <a:avLst/>
          </a:prstGeom>
        </p:spPr>
      </p:pic>
      <p:sp>
        <p:nvSpPr>
          <p:cNvPr id="5" name="Rectangle 4">
            <a:extLst>
              <a:ext uri="{FF2B5EF4-FFF2-40B4-BE49-F238E27FC236}">
                <a16:creationId xmlns:a16="http://schemas.microsoft.com/office/drawing/2014/main" id="{C7524B29-B525-4E47-862B-FD57B403D539}"/>
              </a:ext>
            </a:extLst>
          </p:cNvPr>
          <p:cNvSpPr/>
          <p:nvPr userDrawn="1"/>
        </p:nvSpPr>
        <p:spPr>
          <a:xfrm>
            <a:off x="7804351" y="1"/>
            <a:ext cx="4386221" cy="667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Picture Placeholder 9">
            <a:extLst>
              <a:ext uri="{FF2B5EF4-FFF2-40B4-BE49-F238E27FC236}">
                <a16:creationId xmlns:a16="http://schemas.microsoft.com/office/drawing/2014/main" id="{140927D5-AE1A-4ABD-BD8F-2F78723FF0D6}"/>
              </a:ext>
            </a:extLst>
          </p:cNvPr>
          <p:cNvSpPr>
            <a:spLocks noGrp="1"/>
          </p:cNvSpPr>
          <p:nvPr>
            <p:ph type="pic" sz="quarter" idx="10" hasCustomPrompt="1"/>
          </p:nvPr>
        </p:nvSpPr>
        <p:spPr>
          <a:xfrm>
            <a:off x="-11284" y="1"/>
            <a:ext cx="7815636" cy="6677022"/>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a:t>Insert or Drag and Drop your Image</a:t>
            </a:r>
            <a:endParaRPr lang="en-US" dirty="0"/>
          </a:p>
        </p:txBody>
      </p:sp>
      <p:sp>
        <p:nvSpPr>
          <p:cNvPr id="11" name="Rectangle 10">
            <a:extLst>
              <a:ext uri="{FF2B5EF4-FFF2-40B4-BE49-F238E27FC236}">
                <a16:creationId xmlns:a16="http://schemas.microsoft.com/office/drawing/2014/main" id="{F94C333A-735B-44F8-99E4-E73D8172DE35}"/>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CC69AA83-848B-4DFD-A644-A5D9CEFF95E3}"/>
              </a:ext>
            </a:extLst>
          </p:cNvPr>
          <p:cNvSpPr/>
          <p:nvPr userDrawn="1"/>
        </p:nvSpPr>
        <p:spPr>
          <a:xfrm>
            <a:off x="7804351" y="6678000"/>
            <a:ext cx="4224295"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5" name="Slide Number Placeholder 5">
            <a:extLst>
              <a:ext uri="{FF2B5EF4-FFF2-40B4-BE49-F238E27FC236}">
                <a16:creationId xmlns:a16="http://schemas.microsoft.com/office/drawing/2014/main" id="{42880EF2-ACF9-4D66-99FF-99CB3F61BE99}"/>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 name="Title 1">
            <a:extLst>
              <a:ext uri="{FF2B5EF4-FFF2-40B4-BE49-F238E27FC236}">
                <a16:creationId xmlns:a16="http://schemas.microsoft.com/office/drawing/2014/main" id="{8487E03C-DE68-4CE8-A7F1-B9DD28846BC8}"/>
              </a:ext>
            </a:extLst>
          </p:cNvPr>
          <p:cNvSpPr>
            <a:spLocks noGrp="1"/>
          </p:cNvSpPr>
          <p:nvPr>
            <p:ph type="ctrTitle"/>
          </p:nvPr>
        </p:nvSpPr>
        <p:spPr>
          <a:xfrm>
            <a:off x="8073392" y="1962149"/>
            <a:ext cx="3759807" cy="1547813"/>
          </a:xfrm>
        </p:spPr>
        <p:txBody>
          <a:bodyPr anchor="b"/>
          <a:lstStyle>
            <a:lvl1pPr algn="l">
              <a:lnSpc>
                <a:spcPts val="4000"/>
              </a:lnSpc>
              <a:defRPr sz="4800" spc="-15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EEE8855-FE55-4351-B21B-FE33CB8050C1}"/>
              </a:ext>
            </a:extLst>
          </p:cNvPr>
          <p:cNvSpPr>
            <a:spLocks noGrp="1"/>
          </p:cNvSpPr>
          <p:nvPr>
            <p:ph type="subTitle" idx="1"/>
          </p:nvPr>
        </p:nvSpPr>
        <p:spPr>
          <a:xfrm>
            <a:off x="8073391" y="3602038"/>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Graphic 11">
            <a:extLst>
              <a:ext uri="{FF2B5EF4-FFF2-40B4-BE49-F238E27FC236}">
                <a16:creationId xmlns:a16="http://schemas.microsoft.com/office/drawing/2014/main" id="{54BAE1D8-3DF8-48CA-92C4-2E2064E4A3C5}"/>
              </a:ext>
            </a:extLst>
          </p:cNvPr>
          <p:cNvSpPr/>
          <p:nvPr userDrawn="1"/>
        </p:nvSpPr>
        <p:spPr>
          <a:xfrm>
            <a:off x="8776606" y="3981146"/>
            <a:ext cx="3413965" cy="2695876"/>
          </a:xfrm>
          <a:custGeom>
            <a:avLst/>
            <a:gdLst>
              <a:gd name="connsiteX0" fmla="*/ 4121944 w 4124325"/>
              <a:gd name="connsiteY0" fmla="*/ 1555076 h 3257550"/>
              <a:gd name="connsiteX1" fmla="*/ 4118134 w 4124325"/>
              <a:gd name="connsiteY1" fmla="*/ 1533169 h 3257550"/>
              <a:gd name="connsiteX2" fmla="*/ 2782729 w 4124325"/>
              <a:gd name="connsiteY2" fmla="*/ 39649 h 3257550"/>
              <a:gd name="connsiteX3" fmla="*/ 2108359 w 4124325"/>
              <a:gd name="connsiteY3" fmla="*/ 2436139 h 3257550"/>
              <a:gd name="connsiteX4" fmla="*/ 1262539 w 4124325"/>
              <a:gd name="connsiteY4" fmla="*/ 1310284 h 3257550"/>
              <a:gd name="connsiteX5" fmla="*/ 717709 w 4124325"/>
              <a:gd name="connsiteY5" fmla="*/ 2358986 h 3257550"/>
              <a:gd name="connsiteX6" fmla="*/ 7144 w 4124325"/>
              <a:gd name="connsiteY6" fmla="*/ 3257194 h 3257550"/>
              <a:gd name="connsiteX7" fmla="*/ 4075271 w 4124325"/>
              <a:gd name="connsiteY7" fmla="*/ 3257194 h 3257550"/>
              <a:gd name="connsiteX8" fmla="*/ 4122896 w 4124325"/>
              <a:gd name="connsiteY8" fmla="*/ 3201949 h 3257550"/>
              <a:gd name="connsiteX9" fmla="*/ 4122896 w 4124325"/>
              <a:gd name="connsiteY9" fmla="*/ 1555076 h 3257550"/>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068127 w 4207192"/>
              <a:gd name="connsiteY9" fmla="*/ 3250050 h 3286245"/>
              <a:gd name="connsiteX10" fmla="*/ 4207192 w 4207192"/>
              <a:gd name="connsiteY10" fmla="*/ 3286245 h 3286245"/>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207192 w 4207192"/>
              <a:gd name="connsiteY9" fmla="*/ 3286245 h 3286245"/>
              <a:gd name="connsiteX0" fmla="*/ 4115752 w 4115752"/>
              <a:gd name="connsiteY0" fmla="*/ 3194805 h 3250050"/>
              <a:gd name="connsiteX1" fmla="*/ 4115752 w 4115752"/>
              <a:gd name="connsiteY1" fmla="*/ 1547932 h 3250050"/>
              <a:gd name="connsiteX2" fmla="*/ 4114800 w 4115752"/>
              <a:gd name="connsiteY2" fmla="*/ 1547932 h 3250050"/>
              <a:gd name="connsiteX3" fmla="*/ 4110990 w 4115752"/>
              <a:gd name="connsiteY3" fmla="*/ 1526025 h 3250050"/>
              <a:gd name="connsiteX4" fmla="*/ 2775585 w 4115752"/>
              <a:gd name="connsiteY4" fmla="*/ 32505 h 3250050"/>
              <a:gd name="connsiteX5" fmla="*/ 2101215 w 4115752"/>
              <a:gd name="connsiteY5" fmla="*/ 2428995 h 3250050"/>
              <a:gd name="connsiteX6" fmla="*/ 1255395 w 4115752"/>
              <a:gd name="connsiteY6" fmla="*/ 1303140 h 3250050"/>
              <a:gd name="connsiteX7" fmla="*/ 710565 w 4115752"/>
              <a:gd name="connsiteY7" fmla="*/ 2351842 h 3250050"/>
              <a:gd name="connsiteX8" fmla="*/ 0 w 4115752"/>
              <a:gd name="connsiteY8" fmla="*/ 3250050 h 3250050"/>
              <a:gd name="connsiteX0" fmla="*/ 4115752 w 4115752"/>
              <a:gd name="connsiteY0" fmla="*/ 1547932 h 3250050"/>
              <a:gd name="connsiteX1" fmla="*/ 4114800 w 4115752"/>
              <a:gd name="connsiteY1" fmla="*/ 1547932 h 3250050"/>
              <a:gd name="connsiteX2" fmla="*/ 4110990 w 4115752"/>
              <a:gd name="connsiteY2" fmla="*/ 1526025 h 3250050"/>
              <a:gd name="connsiteX3" fmla="*/ 2775585 w 4115752"/>
              <a:gd name="connsiteY3" fmla="*/ 32505 h 3250050"/>
              <a:gd name="connsiteX4" fmla="*/ 2101215 w 4115752"/>
              <a:gd name="connsiteY4" fmla="*/ 2428995 h 3250050"/>
              <a:gd name="connsiteX5" fmla="*/ 1255395 w 4115752"/>
              <a:gd name="connsiteY5" fmla="*/ 1303140 h 3250050"/>
              <a:gd name="connsiteX6" fmla="*/ 710565 w 4115752"/>
              <a:gd name="connsiteY6" fmla="*/ 2351842 h 3250050"/>
              <a:gd name="connsiteX7" fmla="*/ 0 w 4115752"/>
              <a:gd name="connsiteY7" fmla="*/ 3250050 h 325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15752" h="3250050">
                <a:moveTo>
                  <a:pt x="4115752" y="1547932"/>
                </a:moveTo>
                <a:lnTo>
                  <a:pt x="4114800" y="1547932"/>
                </a:lnTo>
                <a:cubicBezTo>
                  <a:pt x="4114800" y="1540312"/>
                  <a:pt x="4113847" y="1532692"/>
                  <a:pt x="4110990" y="1526025"/>
                </a:cubicBezTo>
                <a:cubicBezTo>
                  <a:pt x="4060507" y="1391722"/>
                  <a:pt x="3224212" y="-249435"/>
                  <a:pt x="2775585" y="32505"/>
                </a:cubicBezTo>
                <a:cubicBezTo>
                  <a:pt x="2375535" y="283965"/>
                  <a:pt x="2629852" y="2428995"/>
                  <a:pt x="2101215" y="2428995"/>
                </a:cubicBezTo>
                <a:cubicBezTo>
                  <a:pt x="1784985" y="2428995"/>
                  <a:pt x="1670685" y="1303140"/>
                  <a:pt x="1255395" y="1303140"/>
                </a:cubicBezTo>
                <a:cubicBezTo>
                  <a:pt x="1037272" y="1303140"/>
                  <a:pt x="710565" y="1554600"/>
                  <a:pt x="710565" y="2351842"/>
                </a:cubicBezTo>
                <a:cubicBezTo>
                  <a:pt x="710565" y="3149085"/>
                  <a:pt x="0" y="3250050"/>
                  <a:pt x="0" y="3250050"/>
                </a:cubicBezTo>
              </a:path>
            </a:pathLst>
          </a:custGeom>
          <a:noFill/>
          <a:ln w="9525" cap="flat">
            <a:solidFill>
              <a:schemeClr val="bg1"/>
            </a:solidFill>
            <a:prstDash val="dash"/>
            <a:miter/>
          </a:ln>
        </p:spPr>
        <p:txBody>
          <a:bodyPr rtlCol="0" anchor="ctr"/>
          <a:lstStyle/>
          <a:p>
            <a:endParaRPr lang="en-US" dirty="0"/>
          </a:p>
        </p:txBody>
      </p:sp>
      <p:sp>
        <p:nvSpPr>
          <p:cNvPr id="14" name="Rectangle 13">
            <a:extLst>
              <a:ext uri="{FF2B5EF4-FFF2-40B4-BE49-F238E27FC236}">
                <a16:creationId xmlns:a16="http://schemas.microsoft.com/office/drawing/2014/main" id="{974E860F-437F-442E-898C-244A0DD5D765}"/>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80426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a:extLst>
              <a:ext uri="{FF2B5EF4-FFF2-40B4-BE49-F238E27FC236}">
                <a16:creationId xmlns:a16="http://schemas.microsoft.com/office/drawing/2014/main" id="{3CFF9123-1F0C-4BD2-8233-FEE5B2A46612}"/>
              </a:ext>
            </a:extLst>
          </p:cNvPr>
          <p:cNvSpPr>
            <a:spLocks noGrp="1"/>
          </p:cNvSpPr>
          <p:nvPr>
            <p:ph type="ftr" sz="quarter" idx="13"/>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111E8981-59A6-4480-80A6-5619C2201789}"/>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131192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s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DDDF3-2E7E-4175-ACE9-B214DCE40C6E}"/>
              </a:ext>
            </a:extLst>
          </p:cNvPr>
          <p:cNvSpPr>
            <a:spLocks noGrp="1"/>
          </p:cNvSpPr>
          <p:nvPr>
            <p:ph type="title"/>
          </p:nvPr>
        </p:nvSpPr>
        <p:spPr/>
        <p:txBody>
          <a:bodyPr/>
          <a:lstStyle/>
          <a:p>
            <a:r>
              <a:rPr lang="en-US" noProof="0"/>
              <a:t>Click to edit Master title style</a:t>
            </a:r>
          </a:p>
        </p:txBody>
      </p:sp>
      <p:sp>
        <p:nvSpPr>
          <p:cNvPr id="8" name="Subtitle">
            <a:extLst>
              <a:ext uri="{FF2B5EF4-FFF2-40B4-BE49-F238E27FC236}">
                <a16:creationId xmlns:a16="http://schemas.microsoft.com/office/drawing/2014/main" id="{5302A3D4-CF60-41AF-924C-B30D3FD99751}"/>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Footer Placeholder 2">
            <a:extLst>
              <a:ext uri="{FF2B5EF4-FFF2-40B4-BE49-F238E27FC236}">
                <a16:creationId xmlns:a16="http://schemas.microsoft.com/office/drawing/2014/main" id="{2E0E8FCF-8FC7-49D2-9516-7662294E35B7}"/>
              </a:ext>
            </a:extLst>
          </p:cNvPr>
          <p:cNvSpPr>
            <a:spLocks noGrp="1"/>
          </p:cNvSpPr>
          <p:nvPr>
            <p:ph type="ftr" sz="quarter" idx="13"/>
          </p:nvPr>
        </p:nvSpPr>
        <p:spPr/>
        <p:txBody>
          <a:bodyPr/>
          <a:lstStyle/>
          <a:p>
            <a:r>
              <a:rPr lang="en-US" noProof="0"/>
              <a:t>Add a footer</a:t>
            </a:r>
          </a:p>
        </p:txBody>
      </p:sp>
      <p:sp>
        <p:nvSpPr>
          <p:cNvPr id="4" name="Slide Number Placeholder 3">
            <a:extLst>
              <a:ext uri="{FF2B5EF4-FFF2-40B4-BE49-F238E27FC236}">
                <a16:creationId xmlns:a16="http://schemas.microsoft.com/office/drawing/2014/main" id="{216208B4-CFD5-4FAE-9519-74EFAC0B0368}"/>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421223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AED074E-AB07-44D1-8B4E-189EAEF798D6}"/>
              </a:ext>
            </a:extLst>
          </p:cNvPr>
          <p:cNvSpPr>
            <a:spLocks noGrp="1"/>
          </p:cNvSpPr>
          <p:nvPr>
            <p:ph type="ftr" sz="quarter" idx="10"/>
          </p:nvPr>
        </p:nvSpPr>
        <p:spPr/>
        <p:txBody>
          <a:bodyPr/>
          <a:lstStyle/>
          <a:p>
            <a:r>
              <a:rPr lang="en-US" noProof="0"/>
              <a:t>Add a footer</a:t>
            </a:r>
          </a:p>
        </p:txBody>
      </p:sp>
      <p:sp>
        <p:nvSpPr>
          <p:cNvPr id="3" name="Slide Number Placeholder 2">
            <a:extLst>
              <a:ext uri="{FF2B5EF4-FFF2-40B4-BE49-F238E27FC236}">
                <a16:creationId xmlns:a16="http://schemas.microsoft.com/office/drawing/2014/main" id="{2801D44B-9877-40D1-B788-EE3BFD57C5AB}"/>
              </a:ext>
            </a:extLst>
          </p:cNvPr>
          <p:cNvSpPr>
            <a:spLocks noGrp="1"/>
          </p:cNvSpPr>
          <p:nvPr>
            <p:ph type="sldNum" sz="quarter" idx="11"/>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946637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9FB83C35-D975-48B4-8E79-AB7A1A80DFC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7799832" cy="6675120"/>
          </a:xfrm>
          <a:prstGeom prst="rect">
            <a:avLst/>
          </a:prstGeom>
        </p:spPr>
      </p:pic>
      <p:sp>
        <p:nvSpPr>
          <p:cNvPr id="11" name="Rectangle 10">
            <a:extLst>
              <a:ext uri="{FF2B5EF4-FFF2-40B4-BE49-F238E27FC236}">
                <a16:creationId xmlns:a16="http://schemas.microsoft.com/office/drawing/2014/main" id="{DD7E187E-6082-49C3-B795-CC4321FE39F8}"/>
              </a:ext>
            </a:extLst>
          </p:cNvPr>
          <p:cNvSpPr/>
          <p:nvPr userDrawn="1"/>
        </p:nvSpPr>
        <p:spPr>
          <a:xfrm>
            <a:off x="6671"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2" name="Picture Placeholder 9">
            <a:extLst>
              <a:ext uri="{FF2B5EF4-FFF2-40B4-BE49-F238E27FC236}">
                <a16:creationId xmlns:a16="http://schemas.microsoft.com/office/drawing/2014/main" id="{8FBFF6A8-5ABD-4191-81E4-C9F86380A56D}"/>
              </a:ext>
            </a:extLst>
          </p:cNvPr>
          <p:cNvSpPr>
            <a:spLocks noGrp="1"/>
          </p:cNvSpPr>
          <p:nvPr>
            <p:ph type="pic" sz="quarter" idx="10"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5" name="Footer Placeholder 4">
            <a:extLst>
              <a:ext uri="{FF2B5EF4-FFF2-40B4-BE49-F238E27FC236}">
                <a16:creationId xmlns:a16="http://schemas.microsoft.com/office/drawing/2014/main" id="{16E27D1E-1708-4D17-AB85-058EE0C34776}"/>
              </a:ext>
            </a:extLst>
          </p:cNvPr>
          <p:cNvSpPr>
            <a:spLocks noGrp="1"/>
          </p:cNvSpPr>
          <p:nvPr>
            <p:ph type="ftr" sz="quarter" idx="13"/>
          </p:nvPr>
        </p:nvSpPr>
        <p:spPr>
          <a:gradFill>
            <a:gsLst>
              <a:gs pos="82000">
                <a:schemeClr val="tx1">
                  <a:lumMod val="85000"/>
                  <a:lumOff val="15000"/>
                </a:schemeClr>
              </a:gs>
              <a:gs pos="100000">
                <a:schemeClr val="tx1"/>
              </a:gs>
            </a:gsLst>
          </a:gradFill>
        </p:spPr>
        <p:txBody>
          <a:bodyPr/>
          <a:lstStyle>
            <a:lvl1pPr>
              <a:defRPr>
                <a:solidFill>
                  <a:schemeClr val="bg1"/>
                </a:solidFill>
              </a:defRPr>
            </a:lvl1pPr>
          </a:lstStyle>
          <a:p>
            <a:r>
              <a:rPr lang="en-US" noProof="0"/>
              <a:t>Add a footer</a:t>
            </a:r>
          </a:p>
        </p:txBody>
      </p:sp>
      <p:sp>
        <p:nvSpPr>
          <p:cNvPr id="9" name="Slide Number Placeholder 8">
            <a:extLst>
              <a:ext uri="{FF2B5EF4-FFF2-40B4-BE49-F238E27FC236}">
                <a16:creationId xmlns:a16="http://schemas.microsoft.com/office/drawing/2014/main" id="{69529A18-E6EB-4081-B804-B2FCF5287DFF}"/>
              </a:ext>
            </a:extLst>
          </p:cNvPr>
          <p:cNvSpPr>
            <a:spLocks noGrp="1"/>
          </p:cNvSpPr>
          <p:nvPr>
            <p:ph type="sldNum" sz="quarter" idx="14"/>
          </p:nvPr>
        </p:nvSpPr>
        <p:spPr>
          <a:xfrm>
            <a:off x="11594400" y="6678000"/>
            <a:ext cx="597600" cy="144000"/>
          </a:xfrm>
        </p:spPr>
        <p:txBody>
          <a:bodyPr/>
          <a:lstStyle/>
          <a:p>
            <a:fld id="{058DB212-BFA2-403F-85EF-DFD3FF6D973A}" type="slidenum">
              <a:rPr lang="en-US" noProof="0" smtClean="0"/>
              <a:pPr/>
              <a:t>‹#›</a:t>
            </a:fld>
            <a:endParaRPr lang="en-US" noProof="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p:nvPr>
        </p:nvSpPr>
        <p:spPr>
          <a:xfrm>
            <a:off x="1273834" y="2481141"/>
            <a:ext cx="3759807" cy="1547813"/>
          </a:xfrm>
        </p:spPr>
        <p:txBody>
          <a:bodyPr anchor="b"/>
          <a:lstStyle>
            <a:lvl1pPr algn="l">
              <a:lnSpc>
                <a:spcPts val="4000"/>
              </a:lnSpc>
              <a:defRPr sz="4800" spc="-150">
                <a:solidFill>
                  <a:schemeClr val="bg1"/>
                </a:solidFill>
              </a:defRPr>
            </a:lvl1pPr>
          </a:lstStyle>
          <a:p>
            <a:r>
              <a:rPr lang="en-US" noProof="0"/>
              <a:t>Click to edit Master title style</a:t>
            </a:r>
          </a:p>
        </p:txBody>
      </p:sp>
      <p:sp>
        <p:nvSpPr>
          <p:cNvPr id="14" name="Subtitle 2">
            <a:extLst>
              <a:ext uri="{FF2B5EF4-FFF2-40B4-BE49-F238E27FC236}">
                <a16:creationId xmlns:a16="http://schemas.microsoft.com/office/drawing/2014/main" id="{3CDBDF0B-F377-47FD-9DA1-C3BDA7C1DEDE}"/>
              </a:ext>
            </a:extLst>
          </p:cNvPr>
          <p:cNvSpPr>
            <a:spLocks noGrp="1"/>
          </p:cNvSpPr>
          <p:nvPr>
            <p:ph type="subTitle" idx="1"/>
          </p:nvPr>
        </p:nvSpPr>
        <p:spPr>
          <a:xfrm>
            <a:off x="1273833" y="4220102"/>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18" name="Graphic 15">
            <a:extLst>
              <a:ext uri="{FF2B5EF4-FFF2-40B4-BE49-F238E27FC236}">
                <a16:creationId xmlns:a16="http://schemas.microsoft.com/office/drawing/2014/main" id="{F50292C9-54F6-4F7B-A885-34CE1E3B0351}"/>
              </a:ext>
            </a:extLst>
          </p:cNvPr>
          <p:cNvSpPr/>
          <p:nvPr/>
        </p:nvSpPr>
        <p:spPr>
          <a:xfrm flipH="1">
            <a:off x="-1428"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noProof="0"/>
          </a:p>
        </p:txBody>
      </p:sp>
    </p:spTree>
    <p:extLst>
      <p:ext uri="{BB962C8B-B14F-4D97-AF65-F5344CB8AC3E}">
        <p14:creationId xmlns:p14="http://schemas.microsoft.com/office/powerpoint/2010/main" val="2120236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Layou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7804150" y="1"/>
            <a:ext cx="4387850" cy="6679488"/>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1642857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Layout 2">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95A87C21-15CD-48D8-B583-89B110156879}"/>
              </a:ext>
            </a:extLst>
          </p:cNvPr>
          <p:cNvSpPr/>
          <p:nvPr userDrawn="1"/>
        </p:nvSpPr>
        <p:spPr>
          <a:xfrm>
            <a:off x="7804351" y="0"/>
            <a:ext cx="4386221" cy="6677022"/>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8127752" y="4320000"/>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a:p>
        </p:txBody>
      </p:sp>
      <p:sp>
        <p:nvSpPr>
          <p:cNvPr id="8" name="Picture Placeholder 5">
            <a:extLst>
              <a:ext uri="{FF2B5EF4-FFF2-40B4-BE49-F238E27FC236}">
                <a16:creationId xmlns:a16="http://schemas.microsoft.com/office/drawing/2014/main" id="{5092E684-C621-4F92-A05A-A167EEF46270}"/>
              </a:ext>
            </a:extLst>
          </p:cNvPr>
          <p:cNvSpPr>
            <a:spLocks noGrp="1"/>
          </p:cNvSpPr>
          <p:nvPr>
            <p:ph type="pic" sz="quarter" idx="16" hasCustomPrompt="1"/>
          </p:nvPr>
        </p:nvSpPr>
        <p:spPr>
          <a:xfrm>
            <a:off x="10057037" y="4320000"/>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9" name="Picture Placeholder 5">
            <a:extLst>
              <a:ext uri="{FF2B5EF4-FFF2-40B4-BE49-F238E27FC236}">
                <a16:creationId xmlns:a16="http://schemas.microsoft.com/office/drawing/2014/main" id="{6958D132-F2A9-41E1-BDD8-067D52CE5FEB}"/>
              </a:ext>
            </a:extLst>
          </p:cNvPr>
          <p:cNvSpPr>
            <a:spLocks noGrp="1"/>
          </p:cNvSpPr>
          <p:nvPr>
            <p:ph type="pic" sz="quarter" idx="17" hasCustomPrompt="1"/>
          </p:nvPr>
        </p:nvSpPr>
        <p:spPr>
          <a:xfrm>
            <a:off x="8127752" y="2395565"/>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0" name="Picture Placeholder 5">
            <a:extLst>
              <a:ext uri="{FF2B5EF4-FFF2-40B4-BE49-F238E27FC236}">
                <a16:creationId xmlns:a16="http://schemas.microsoft.com/office/drawing/2014/main" id="{B88FD4DB-5089-4686-B4F7-A26163146C9A}"/>
              </a:ext>
            </a:extLst>
          </p:cNvPr>
          <p:cNvSpPr>
            <a:spLocks noGrp="1"/>
          </p:cNvSpPr>
          <p:nvPr>
            <p:ph type="pic" sz="quarter" idx="18" hasCustomPrompt="1"/>
          </p:nvPr>
        </p:nvSpPr>
        <p:spPr>
          <a:xfrm>
            <a:off x="10057037" y="2395565"/>
            <a:ext cx="1800000" cy="1800000"/>
          </a:xfrm>
          <a:solidFill>
            <a:schemeClr val="tx1">
              <a:lumMod val="75000"/>
              <a:lumOff val="25000"/>
            </a:schemeClr>
          </a:solidFill>
        </p:spPr>
        <p:txBody>
          <a:bodyPr anchor="ctr"/>
          <a:lstStyle>
            <a:lvl1pPr marL="0" indent="0" algn="ctr">
              <a:buNone/>
              <a:defRPr sz="1600" i="1">
                <a:solidFill>
                  <a:schemeClr val="bg1"/>
                </a:solidFill>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1" name="Picture Placeholder 5">
            <a:extLst>
              <a:ext uri="{FF2B5EF4-FFF2-40B4-BE49-F238E27FC236}">
                <a16:creationId xmlns:a16="http://schemas.microsoft.com/office/drawing/2014/main" id="{324023AF-AB97-4B60-86FA-5DC8DA1B5C49}"/>
              </a:ext>
            </a:extLst>
          </p:cNvPr>
          <p:cNvSpPr>
            <a:spLocks noGrp="1"/>
          </p:cNvSpPr>
          <p:nvPr>
            <p:ph type="pic" sz="quarter" idx="19" hasCustomPrompt="1"/>
          </p:nvPr>
        </p:nvSpPr>
        <p:spPr>
          <a:xfrm>
            <a:off x="8127752" y="471129"/>
            <a:ext cx="1800000" cy="1800000"/>
          </a:xfrm>
          <a:solidFill>
            <a:schemeClr val="accent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2" name="Picture Placeholder 5">
            <a:extLst>
              <a:ext uri="{FF2B5EF4-FFF2-40B4-BE49-F238E27FC236}">
                <a16:creationId xmlns:a16="http://schemas.microsoft.com/office/drawing/2014/main" id="{8210F231-568A-4348-B33F-9EBB4A5CF9EB}"/>
              </a:ext>
            </a:extLst>
          </p:cNvPr>
          <p:cNvSpPr>
            <a:spLocks noGrp="1"/>
          </p:cNvSpPr>
          <p:nvPr>
            <p:ph type="pic" sz="quarter" idx="20" hasCustomPrompt="1"/>
          </p:nvPr>
        </p:nvSpPr>
        <p:spPr>
          <a:xfrm>
            <a:off x="10057037" y="471129"/>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Tree>
    <p:extLst>
      <p:ext uri="{BB962C8B-B14F-4D97-AF65-F5344CB8AC3E}">
        <p14:creationId xmlns:p14="http://schemas.microsoft.com/office/powerpoint/2010/main" val="2445114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Left Header">
            <a:extLst>
              <a:ext uri="{FF2B5EF4-FFF2-40B4-BE49-F238E27FC236}">
                <a16:creationId xmlns:a16="http://schemas.microsoft.com/office/drawing/2014/main" id="{2241B0A0-0033-49FF-89B8-142165C8E93C}"/>
              </a:ext>
            </a:extLst>
          </p:cNvPr>
          <p:cNvSpPr>
            <a:spLocks noGrp="1"/>
          </p:cNvSpPr>
          <p:nvPr>
            <p:ph type="body" sz="quarter" idx="12" hasCustomPrompt="1"/>
          </p:nvPr>
        </p:nvSpPr>
        <p:spPr>
          <a:xfrm>
            <a:off x="360000" y="1620000"/>
            <a:ext cx="5580000" cy="360000"/>
          </a:xfrm>
        </p:spPr>
        <p:txBody>
          <a:bodyPr/>
          <a:lstStyle>
            <a:lvl1pPr marL="0" indent="0">
              <a:buNone/>
              <a:defRPr b="1"/>
            </a:lvl1pPr>
          </a:lstStyle>
          <a:p>
            <a:pPr lvl="0"/>
            <a:r>
              <a:rPr lang="en-US" noProof="0"/>
              <a:t>Compare A</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Right Header">
            <a:extLst>
              <a:ext uri="{FF2B5EF4-FFF2-40B4-BE49-F238E27FC236}">
                <a16:creationId xmlns:a16="http://schemas.microsoft.com/office/drawing/2014/main" id="{069A9930-1B94-49BC-B4A6-B597F155D2DD}"/>
              </a:ext>
            </a:extLst>
          </p:cNvPr>
          <p:cNvSpPr>
            <a:spLocks noGrp="1"/>
          </p:cNvSpPr>
          <p:nvPr>
            <p:ph type="body" sz="quarter" idx="13" hasCustomPrompt="1"/>
          </p:nvPr>
        </p:nvSpPr>
        <p:spPr>
          <a:xfrm>
            <a:off x="6253200" y="1620000"/>
            <a:ext cx="5580000" cy="360000"/>
          </a:xfrm>
        </p:spPr>
        <p:txBody>
          <a:bodyPr/>
          <a:lstStyle>
            <a:lvl1pPr marL="0" indent="0">
              <a:buNone/>
              <a:defRPr b="1"/>
            </a:lvl1pPr>
          </a:lstStyle>
          <a:p>
            <a:pPr lvl="0"/>
            <a:r>
              <a:rPr lang="en-US" noProof="0"/>
              <a:t>Compare B</a:t>
            </a:r>
          </a:p>
        </p:txBody>
      </p:sp>
      <p:sp>
        <p:nvSpPr>
          <p:cNvPr id="5" name="Footer Placeholder 4">
            <a:extLst>
              <a:ext uri="{FF2B5EF4-FFF2-40B4-BE49-F238E27FC236}">
                <a16:creationId xmlns:a16="http://schemas.microsoft.com/office/drawing/2014/main" id="{7C7AC535-CCE6-472A-BA3D-DDE92DFF0EDA}"/>
              </a:ext>
            </a:extLst>
          </p:cNvPr>
          <p:cNvSpPr>
            <a:spLocks noGrp="1"/>
          </p:cNvSpPr>
          <p:nvPr>
            <p:ph type="ftr" sz="quarter" idx="15"/>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6A32F890-EB29-4A5B-A499-BB0FC04447A7}"/>
              </a:ext>
            </a:extLst>
          </p:cNvPr>
          <p:cNvSpPr>
            <a:spLocks noGrp="1"/>
          </p:cNvSpPr>
          <p:nvPr>
            <p:ph type="sldNum" sz="quarter" idx="16"/>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488888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rge Photo">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0" y="0"/>
            <a:ext cx="12191999" cy="6678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3" name="Slide Number Placeholder 2">
            <a:extLst>
              <a:ext uri="{FF2B5EF4-FFF2-40B4-BE49-F238E27FC236}">
                <a16:creationId xmlns:a16="http://schemas.microsoft.com/office/drawing/2014/main" id="{719A41AC-399F-4B25-A28A-F7679843C36E}"/>
              </a:ext>
            </a:extLst>
          </p:cNvPr>
          <p:cNvSpPr>
            <a:spLocks noGrp="1"/>
          </p:cNvSpPr>
          <p:nvPr>
            <p:ph type="sldNum" sz="quarter" idx="16"/>
          </p:nvPr>
        </p:nvSpPr>
        <p:spPr/>
        <p:txBody>
          <a:bodyPr/>
          <a:lstStyle/>
          <a:p>
            <a:fld id="{058DB212-BFA2-403F-85EF-DFD3FF6D973A}" type="slidenum">
              <a:rPr lang="en-US" noProof="0" smtClean="0"/>
              <a:pPr/>
              <a:t>‹#›</a:t>
            </a:fld>
            <a:endParaRPr lang="en-US" noProof="0"/>
          </a:p>
        </p:txBody>
      </p:sp>
      <p:sp>
        <p:nvSpPr>
          <p:cNvPr id="10" name="Caption">
            <a:extLst>
              <a:ext uri="{FF2B5EF4-FFF2-40B4-BE49-F238E27FC236}">
                <a16:creationId xmlns:a16="http://schemas.microsoft.com/office/drawing/2014/main" id="{E1C65CF6-B529-468F-B46C-1D1C2E71A116}"/>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2" name="Title 1">
            <a:extLst>
              <a:ext uri="{FF2B5EF4-FFF2-40B4-BE49-F238E27FC236}">
                <a16:creationId xmlns:a16="http://schemas.microsoft.com/office/drawing/2014/main" id="{FC5845FB-DCB7-4844-B346-98986ADFCE02}"/>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4218807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FB784EBA-F0C5-4F6F-9426-185FBA239203}"/>
              </a:ext>
            </a:extLst>
          </p:cNvPr>
          <p:cNvSpPr>
            <a:spLocks noGrp="1"/>
          </p:cNvSpPr>
          <p:nvPr>
            <p:ph type="media" sz="quarter" idx="15" hasCustomPrompt="1"/>
          </p:nvPr>
        </p:nvSpPr>
        <p:spPr>
          <a:xfrm>
            <a:off x="0" y="0"/>
            <a:ext cx="12192000" cy="6678000"/>
          </a:xfrm>
          <a:pattFill prst="dkUpDiag">
            <a:fgClr>
              <a:schemeClr val="bg1">
                <a:lumMod val="85000"/>
              </a:schemeClr>
            </a:fgClr>
            <a:bgClr>
              <a:schemeClr val="bg1">
                <a:lumMod val="95000"/>
              </a:schemeClr>
            </a:bgClr>
          </a:patt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Your Video</a:t>
            </a:r>
          </a:p>
        </p:txBody>
      </p:sp>
      <p:sp>
        <p:nvSpPr>
          <p:cNvPr id="5" name="Caption">
            <a:extLst>
              <a:ext uri="{FF2B5EF4-FFF2-40B4-BE49-F238E27FC236}">
                <a16:creationId xmlns:a16="http://schemas.microsoft.com/office/drawing/2014/main" id="{172090C5-61AC-430F-AA33-8EF3902C4669}"/>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4" name="Slide Number Placeholder 3">
            <a:extLst>
              <a:ext uri="{FF2B5EF4-FFF2-40B4-BE49-F238E27FC236}">
                <a16:creationId xmlns:a16="http://schemas.microsoft.com/office/drawing/2014/main" id="{8377EBDA-221D-4CBD-8DBF-E03A370015DB}"/>
              </a:ext>
            </a:extLst>
          </p:cNvPr>
          <p:cNvSpPr>
            <a:spLocks noGrp="1"/>
          </p:cNvSpPr>
          <p:nvPr>
            <p:ph type="sldNum" sz="quarter" idx="17"/>
          </p:nvPr>
        </p:nvSpPr>
        <p:spPr/>
        <p:txBody>
          <a:bodyPr/>
          <a:lstStyle/>
          <a:p>
            <a:fld id="{058DB212-BFA2-403F-85EF-DFD3FF6D973A}" type="slidenum">
              <a:rPr lang="en-US" noProof="0" smtClean="0"/>
              <a:pPr/>
              <a:t>‹#›</a:t>
            </a:fld>
            <a:endParaRPr lang="en-US" noProof="0"/>
          </a:p>
        </p:txBody>
      </p:sp>
      <p:sp>
        <p:nvSpPr>
          <p:cNvPr id="2" name="Title 1">
            <a:extLst>
              <a:ext uri="{FF2B5EF4-FFF2-40B4-BE49-F238E27FC236}">
                <a16:creationId xmlns:a16="http://schemas.microsoft.com/office/drawing/2014/main" id="{882508FC-366E-44DA-80A8-28048E1E4AEF}"/>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23215801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Divider">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111E4563-E2FC-4D6F-B759-AB4FB77D270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flipH="1">
            <a:off x="0" y="0"/>
            <a:ext cx="7799832" cy="6675120"/>
          </a:xfrm>
          <a:prstGeom prst="rect">
            <a:avLst/>
          </a:prstGeom>
        </p:spPr>
      </p:pic>
      <p:sp>
        <p:nvSpPr>
          <p:cNvPr id="24" name="Rectangle 23">
            <a:extLst>
              <a:ext uri="{FF2B5EF4-FFF2-40B4-BE49-F238E27FC236}">
                <a16:creationId xmlns:a16="http://schemas.microsoft.com/office/drawing/2014/main" id="{92FE8913-A018-418C-99FB-2DF342B9B5A0}"/>
              </a:ext>
            </a:extLst>
          </p:cNvPr>
          <p:cNvSpPr/>
          <p:nvPr userDrawn="1"/>
        </p:nvSpPr>
        <p:spPr>
          <a:xfrm>
            <a:off x="0"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Picture Placeholder 9">
            <a:extLst>
              <a:ext uri="{FF2B5EF4-FFF2-40B4-BE49-F238E27FC236}">
                <a16:creationId xmlns:a16="http://schemas.microsoft.com/office/drawing/2014/main" id="{AF7702AD-1968-4CE6-BC7C-02C0637069A8}"/>
              </a:ext>
            </a:extLst>
          </p:cNvPr>
          <p:cNvSpPr>
            <a:spLocks noGrp="1"/>
          </p:cNvSpPr>
          <p:nvPr>
            <p:ph type="pic" sz="quarter" idx="14"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a:t>Insert or Drag and Drop your Image</a:t>
            </a:r>
            <a:endParaRPr lang="en-US" dirty="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hasCustomPrompt="1"/>
          </p:nvPr>
        </p:nvSpPr>
        <p:spPr>
          <a:xfrm>
            <a:off x="794862" y="3032684"/>
            <a:ext cx="3759807" cy="1547813"/>
          </a:xfrm>
        </p:spPr>
        <p:txBody>
          <a:bodyPr anchor="b"/>
          <a:lstStyle>
            <a:lvl1pPr algn="l">
              <a:lnSpc>
                <a:spcPts val="4000"/>
              </a:lnSpc>
              <a:defRPr sz="6600" spc="-150">
                <a:solidFill>
                  <a:schemeClr val="bg1"/>
                </a:solidFill>
              </a:defRPr>
            </a:lvl1pPr>
          </a:lstStyle>
          <a:p>
            <a:r>
              <a:rPr lang="en-US"/>
              <a:t>Thank You</a:t>
            </a:r>
            <a:endParaRPr lang="en-US" dirty="0"/>
          </a:p>
        </p:txBody>
      </p:sp>
      <p:sp>
        <p:nvSpPr>
          <p:cNvPr id="18" name="Graphic 15">
            <a:extLst>
              <a:ext uri="{FF2B5EF4-FFF2-40B4-BE49-F238E27FC236}">
                <a16:creationId xmlns:a16="http://schemas.microsoft.com/office/drawing/2014/main" id="{F50292C9-54F6-4F7B-A885-34CE1E3B0351}"/>
              </a:ext>
            </a:extLst>
          </p:cNvPr>
          <p:cNvSpPr/>
          <p:nvPr userDrawn="1"/>
        </p:nvSpPr>
        <p:spPr>
          <a:xfrm>
            <a:off x="1774391"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p>
        </p:txBody>
      </p:sp>
      <p:sp>
        <p:nvSpPr>
          <p:cNvPr id="15" name="Name">
            <a:extLst>
              <a:ext uri="{FF2B5EF4-FFF2-40B4-BE49-F238E27FC236}">
                <a16:creationId xmlns:a16="http://schemas.microsoft.com/office/drawing/2014/main" id="{B8C48821-0D90-416C-873E-50587E8A0C8E}"/>
              </a:ext>
            </a:extLst>
          </p:cNvPr>
          <p:cNvSpPr>
            <a:spLocks noGrp="1"/>
          </p:cNvSpPr>
          <p:nvPr>
            <p:ph type="body" sz="quarter" idx="11" hasCustomPrompt="1"/>
          </p:nvPr>
        </p:nvSpPr>
        <p:spPr>
          <a:xfrm>
            <a:off x="794861" y="4741677"/>
            <a:ext cx="3756943" cy="252000"/>
          </a:xfrm>
        </p:spPr>
        <p:txBody>
          <a:bodyPr anchor="ctr"/>
          <a:lstStyle>
            <a:lvl1pPr marL="0" indent="0">
              <a:buNone/>
              <a:defRPr sz="1600">
                <a:solidFill>
                  <a:schemeClr val="bg1"/>
                </a:solidFill>
                <a:latin typeface="+mn-lt"/>
              </a:defRPr>
            </a:lvl1pPr>
          </a:lstStyle>
          <a:p>
            <a:pPr lvl="0"/>
            <a:r>
              <a:rPr lang="en-US"/>
              <a:t>Name</a:t>
            </a:r>
            <a:endParaRPr lang="en-US" dirty="0"/>
          </a:p>
        </p:txBody>
      </p:sp>
      <p:sp>
        <p:nvSpPr>
          <p:cNvPr id="16" name="Email">
            <a:extLst>
              <a:ext uri="{FF2B5EF4-FFF2-40B4-BE49-F238E27FC236}">
                <a16:creationId xmlns:a16="http://schemas.microsoft.com/office/drawing/2014/main" id="{42450180-8D19-405E-97F0-2A309B58D01C}"/>
              </a:ext>
            </a:extLst>
          </p:cNvPr>
          <p:cNvSpPr>
            <a:spLocks noGrp="1"/>
          </p:cNvSpPr>
          <p:nvPr>
            <p:ph type="body" sz="quarter" idx="12" hasCustomPrompt="1"/>
          </p:nvPr>
        </p:nvSpPr>
        <p:spPr>
          <a:xfrm>
            <a:off x="1088990" y="5147137"/>
            <a:ext cx="3462814" cy="252000"/>
          </a:xfrm>
        </p:spPr>
        <p:txBody>
          <a:bodyPr anchor="ctr"/>
          <a:lstStyle>
            <a:lvl1pPr marL="0" indent="0">
              <a:buNone/>
              <a:defRPr sz="1200">
                <a:solidFill>
                  <a:schemeClr val="bg1"/>
                </a:solidFill>
                <a:latin typeface="+mn-lt"/>
              </a:defRPr>
            </a:lvl1pPr>
          </a:lstStyle>
          <a:p>
            <a:pPr lvl="0"/>
            <a:r>
              <a:rPr lang="en-US"/>
              <a:t>Email</a:t>
            </a:r>
            <a:endParaRPr lang="en-US" dirty="0"/>
          </a:p>
        </p:txBody>
      </p:sp>
      <p:sp>
        <p:nvSpPr>
          <p:cNvPr id="19" name="Rectangle 18">
            <a:extLst>
              <a:ext uri="{FF2B5EF4-FFF2-40B4-BE49-F238E27FC236}">
                <a16:creationId xmlns:a16="http://schemas.microsoft.com/office/drawing/2014/main" id="{C837F23B-0C4D-4D27-BF83-0B10D1CFFDCD}"/>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D39551A1-FBAD-4CC8-AA99-F9F4D4281782}"/>
              </a:ext>
            </a:extLst>
          </p:cNvPr>
          <p:cNvSpPr/>
          <p:nvPr userDrawn="1"/>
        </p:nvSpPr>
        <p:spPr>
          <a:xfrm>
            <a:off x="7804351" y="6678000"/>
            <a:ext cx="4224296"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4" name="Slide Number Placeholder 5">
            <a:extLst>
              <a:ext uri="{FF2B5EF4-FFF2-40B4-BE49-F238E27FC236}">
                <a16:creationId xmlns:a16="http://schemas.microsoft.com/office/drawing/2014/main" id="{5F695C6B-DBEE-447E-B106-7351E00BD0AF}"/>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3" name="Rectangle 22">
            <a:extLst>
              <a:ext uri="{FF2B5EF4-FFF2-40B4-BE49-F238E27FC236}">
                <a16:creationId xmlns:a16="http://schemas.microsoft.com/office/drawing/2014/main" id="{E1A38929-6316-4332-83F8-9E95386C7C42}"/>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3277472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921DB-2DD6-4869-9104-BE40FBBCCE31}"/>
              </a:ext>
            </a:extLst>
          </p:cNvPr>
          <p:cNvSpPr>
            <a:spLocks noGrp="1"/>
          </p:cNvSpPr>
          <p:nvPr>
            <p:ph type="title"/>
          </p:nvPr>
        </p:nvSpPr>
        <p:spPr/>
        <p:txBody>
          <a:bodyPr/>
          <a:lstStyle/>
          <a:p>
            <a:r>
              <a:rPr lang="en-US" noProof="0"/>
              <a:t>Click to edit Master title style</a:t>
            </a:r>
          </a:p>
        </p:txBody>
      </p:sp>
      <p:sp>
        <p:nvSpPr>
          <p:cNvPr id="10" name="Subtitle">
            <a:extLst>
              <a:ext uri="{FF2B5EF4-FFF2-40B4-BE49-F238E27FC236}">
                <a16:creationId xmlns:a16="http://schemas.microsoft.com/office/drawing/2014/main" id="{1CC9B96F-1A0A-4B16-BDF7-48B289CD533E}"/>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Content Placeholder 2">
            <a:extLst>
              <a:ext uri="{FF2B5EF4-FFF2-40B4-BE49-F238E27FC236}">
                <a16:creationId xmlns:a16="http://schemas.microsoft.com/office/drawing/2014/main" id="{D69A7081-42C5-4F4E-8A26-E7788CCF4FE5}"/>
              </a:ext>
            </a:extLst>
          </p:cNvPr>
          <p:cNvSpPr>
            <a:spLocks noGrp="1"/>
          </p:cNvSpPr>
          <p:nvPr>
            <p:ph idx="1"/>
          </p:nvPr>
        </p:nvSpPr>
        <p:spPr>
          <a:xfrm>
            <a:off x="360000" y="1620000"/>
            <a:ext cx="114732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Footer Placeholder 3">
            <a:extLst>
              <a:ext uri="{FF2B5EF4-FFF2-40B4-BE49-F238E27FC236}">
                <a16:creationId xmlns:a16="http://schemas.microsoft.com/office/drawing/2014/main" id="{9038FCAA-94B1-47BD-AD46-123D3404BBB2}"/>
              </a:ext>
            </a:extLst>
          </p:cNvPr>
          <p:cNvSpPr>
            <a:spLocks noGrp="1"/>
          </p:cNvSpPr>
          <p:nvPr>
            <p:ph type="ftr" sz="quarter" idx="13"/>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81A11CEA-C130-40E5-A858-8D4FE6E58641}"/>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708772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E99CE02-8616-40B2-85FF-B06E192752AB}"/>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1A9E718F-2F10-41F1-8E9F-18DD53EF065F}"/>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331581A5-A75E-41FB-A68A-70BA1AB54B28}"/>
              </a:ext>
            </a:extLst>
          </p:cNvPr>
          <p:cNvSpPr>
            <a:spLocks noGrp="1"/>
          </p:cNvSpPr>
          <p:nvPr>
            <p:ph type="title"/>
          </p:nvPr>
        </p:nvSpPr>
        <p:spPr>
          <a:xfrm>
            <a:off x="360000" y="360000"/>
            <a:ext cx="11473200" cy="540000"/>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6BA9B02-6E3D-4037-BE18-E02B786633E9}"/>
              </a:ext>
            </a:extLst>
          </p:cNvPr>
          <p:cNvSpPr>
            <a:spLocks noGrp="1"/>
          </p:cNvSpPr>
          <p:nvPr>
            <p:ph type="body" idx="1"/>
          </p:nvPr>
        </p:nvSpPr>
        <p:spPr>
          <a:xfrm>
            <a:off x="360000" y="1260000"/>
            <a:ext cx="11473200" cy="4860000"/>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A954C2B-6B0B-4286-BFA4-F6131386B0E3}"/>
              </a:ext>
            </a:extLst>
          </p:cNvPr>
          <p:cNvSpPr>
            <a:spLocks noGrp="1"/>
          </p:cNvSpPr>
          <p:nvPr>
            <p:ph type="ftr" sz="quarter" idx="3"/>
          </p:nvPr>
        </p:nvSpPr>
        <p:spPr>
          <a:xfrm>
            <a:off x="360000" y="6483329"/>
            <a:ext cx="2378438" cy="187367"/>
          </a:xfrm>
          <a:prstGeom prst="rect">
            <a:avLst/>
          </a:prstGeom>
          <a:gradFill>
            <a:gsLst>
              <a:gs pos="82000">
                <a:schemeClr val="bg1">
                  <a:lumMod val="95000"/>
                </a:schemeClr>
              </a:gs>
              <a:gs pos="100000">
                <a:schemeClr val="bg1">
                  <a:lumMod val="65000"/>
                </a:schemeClr>
              </a:gs>
            </a:gsLst>
            <a:lin ang="5400000" scaled="0"/>
          </a:gradFill>
        </p:spPr>
        <p:txBody>
          <a:bodyPr vert="horz" lIns="36000" tIns="0" rIns="0" bIns="0" rtlCol="0" anchor="ctr"/>
          <a:lstStyle>
            <a:lvl1pPr algn="l">
              <a:defRPr sz="1200">
                <a:solidFill>
                  <a:schemeClr val="tx1">
                    <a:lumMod val="75000"/>
                    <a:lumOff val="25000"/>
                  </a:schemeClr>
                </a:solidFill>
                <a:latin typeface="+mj-lt"/>
              </a:defRPr>
            </a:lvl1pPr>
          </a:lstStyle>
          <a:p>
            <a:r>
              <a:rPr lang="en-US"/>
              <a:t>Add a footer</a:t>
            </a:r>
            <a:endParaRPr lang="en-US" dirty="0"/>
          </a:p>
        </p:txBody>
      </p:sp>
      <p:sp>
        <p:nvSpPr>
          <p:cNvPr id="6" name="Slide Number Placeholder 5">
            <a:extLst>
              <a:ext uri="{FF2B5EF4-FFF2-40B4-BE49-F238E27FC236}">
                <a16:creationId xmlns:a16="http://schemas.microsoft.com/office/drawing/2014/main" id="{D245D258-5720-4517-B8DE-EB5AA5C4FAE1}"/>
              </a:ext>
            </a:extLst>
          </p:cNvPr>
          <p:cNvSpPr>
            <a:spLocks noGrp="1"/>
          </p:cNvSpPr>
          <p:nvPr>
            <p:ph type="sldNum" sz="quarter" idx="4"/>
          </p:nvPr>
        </p:nvSpPr>
        <p:spPr>
          <a:xfrm>
            <a:off x="11594400" y="6678000"/>
            <a:ext cx="597600" cy="144000"/>
          </a:xfrm>
          <a:prstGeom prst="rect">
            <a:avLst/>
          </a:prstGeom>
          <a:gradFill>
            <a:gsLst>
              <a:gs pos="0">
                <a:schemeClr val="accent2">
                  <a:lumMod val="75000"/>
                  <a:shade val="30000"/>
                  <a:satMod val="115000"/>
                </a:schemeClr>
              </a:gs>
              <a:gs pos="47000">
                <a:schemeClr val="accent2">
                  <a:lumMod val="75000"/>
                  <a:shade val="67500"/>
                  <a:satMod val="115000"/>
                </a:schemeClr>
              </a:gs>
              <a:gs pos="100000">
                <a:schemeClr val="accent1"/>
              </a:gs>
            </a:gsLst>
            <a:lin ang="10800000" scaled="0"/>
          </a:gradFill>
        </p:spPr>
        <p:txBody>
          <a:bodyPr vert="horz" lIns="0" tIns="0" rIns="72000" bIns="0" rtlCol="0" anchor="ctr"/>
          <a:lstStyle>
            <a:lvl1pPr algn="r">
              <a:defRPr sz="1200">
                <a:solidFill>
                  <a:schemeClr val="bg1"/>
                </a:solidFill>
                <a:latin typeface="+mj-lt"/>
              </a:defRPr>
            </a:lvl1pPr>
          </a:lstStyle>
          <a:p>
            <a:fld id="{058DB212-BFA2-403F-85EF-DFD3FF6D973A}" type="slidenum">
              <a:rPr lang="en-US" smtClean="0"/>
              <a:pPr/>
              <a:t>‹#›</a:t>
            </a:fld>
            <a:endParaRPr lang="en-US" dirty="0"/>
          </a:p>
        </p:txBody>
      </p:sp>
    </p:spTree>
    <p:extLst>
      <p:ext uri="{BB962C8B-B14F-4D97-AF65-F5344CB8AC3E}">
        <p14:creationId xmlns:p14="http://schemas.microsoft.com/office/powerpoint/2010/main" val="3117711249"/>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8" r:id="rId3"/>
    <p:sldLayoutId id="2147483663" r:id="rId4"/>
    <p:sldLayoutId id="2147483656" r:id="rId5"/>
    <p:sldLayoutId id="2147483660" r:id="rId6"/>
    <p:sldLayoutId id="2147483661" r:id="rId7"/>
    <p:sldLayoutId id="2147483664" r:id="rId8"/>
    <p:sldLayoutId id="2147483650" r:id="rId9"/>
    <p:sldLayoutId id="2147483652" r:id="rId10"/>
    <p:sldLayoutId id="2147483654" r:id="rId11"/>
    <p:sldLayoutId id="2147483655" r:id="rId12"/>
  </p:sldLayoutIdLst>
  <p:hf hdr="0" ftr="0" dt="0"/>
  <p:txStyles>
    <p:titleStyle>
      <a:lvl1pPr algn="l" defTabSz="914400" rtl="0" eaLnBrk="1" latinLnBrk="0" hangingPunct="1">
        <a:lnSpc>
          <a:spcPct val="90000"/>
        </a:lnSpc>
        <a:spcBef>
          <a:spcPct val="0"/>
        </a:spcBef>
        <a:buNone/>
        <a:defRPr sz="3200" kern="1200">
          <a:solidFill>
            <a:schemeClr val="tx1">
              <a:lumMod val="75000"/>
              <a:lumOff val="25000"/>
            </a:schemeClr>
          </a:solidFill>
          <a:latin typeface="+mj-lt"/>
          <a:ea typeface="+mj-ea"/>
          <a:cs typeface="+mj-cs"/>
        </a:defRPr>
      </a:lvl1pPr>
    </p:titleStyle>
    <p:bodyStyle>
      <a:lvl1pPr marL="263525" indent="-263525" algn="l" defTabSz="914400" rtl="0" eaLnBrk="1" latinLnBrk="0" hangingPunct="1">
        <a:lnSpc>
          <a:spcPct val="90000"/>
        </a:lnSpc>
        <a:spcBef>
          <a:spcPts val="1000"/>
        </a:spcBef>
        <a:buFont typeface="Arial" panose="020B0604020202020204" pitchFamily="34" charset="0"/>
        <a:buChar char="•"/>
        <a:defRPr sz="1800" kern="1200">
          <a:solidFill>
            <a:schemeClr val="tx1">
              <a:lumMod val="75000"/>
              <a:lumOff val="25000"/>
            </a:schemeClr>
          </a:solidFill>
          <a:latin typeface="+mj-lt"/>
          <a:ea typeface="+mn-ea"/>
          <a:cs typeface="+mn-cs"/>
        </a:defRPr>
      </a:lvl1pPr>
      <a:lvl2pPr marL="536575" indent="-27305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2pPr>
      <a:lvl3pPr marL="811213" indent="-274638"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3pPr>
      <a:lvl4pPr marL="1074738" indent="-263525"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13477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v7VTJhkJUUY" TargetMode="External"/><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5.png"/><Relationship Id="rId4" Type="http://schemas.openxmlformats.org/officeDocument/2006/relationships/hyperlink" Target="https://www.youtube.com/watch?v=9TRR6lHviQc"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65A836F-346F-4099-BC7B-0D8F3B27F395}"/>
              </a:ext>
            </a:extLst>
          </p:cNvPr>
          <p:cNvSpPr>
            <a:spLocks noGrp="1"/>
          </p:cNvSpPr>
          <p:nvPr>
            <p:ph type="ctrTitle"/>
          </p:nvPr>
        </p:nvSpPr>
        <p:spPr/>
        <p:txBody>
          <a:bodyPr/>
          <a:lstStyle/>
          <a:p>
            <a:r>
              <a:rPr lang="en-US" dirty="0"/>
              <a:t>WJEC GCSE Digital Technology</a:t>
            </a:r>
          </a:p>
        </p:txBody>
      </p:sp>
      <p:sp>
        <p:nvSpPr>
          <p:cNvPr id="5" name="Subtitle 4">
            <a:extLst>
              <a:ext uri="{FF2B5EF4-FFF2-40B4-BE49-F238E27FC236}">
                <a16:creationId xmlns:a16="http://schemas.microsoft.com/office/drawing/2014/main" id="{1FF39718-6251-4A5A-AAC7-767229317836}"/>
              </a:ext>
            </a:extLst>
          </p:cNvPr>
          <p:cNvSpPr>
            <a:spLocks noGrp="1"/>
          </p:cNvSpPr>
          <p:nvPr>
            <p:ph type="subTitle" idx="1"/>
          </p:nvPr>
        </p:nvSpPr>
        <p:spPr>
          <a:xfrm>
            <a:off x="8073391" y="3602037"/>
            <a:ext cx="3756943" cy="1596979"/>
          </a:xfrm>
        </p:spPr>
        <p:txBody>
          <a:bodyPr/>
          <a:lstStyle/>
          <a:p>
            <a:r>
              <a:rPr lang="en-US" dirty="0"/>
              <a:t>Unit 1:</a:t>
            </a:r>
          </a:p>
          <a:p>
            <a:r>
              <a:rPr lang="en-US" noProof="1"/>
              <a:t>The digital world</a:t>
            </a:r>
          </a:p>
          <a:p>
            <a:endParaRPr lang="en-US" noProof="1"/>
          </a:p>
          <a:p>
            <a:r>
              <a:rPr lang="en-US" noProof="1"/>
              <a:t>DT21: Social engineering</a:t>
            </a:r>
          </a:p>
        </p:txBody>
      </p:sp>
      <p:cxnSp>
        <p:nvCxnSpPr>
          <p:cNvPr id="22" name="Straight Connector 21">
            <a:extLst>
              <a:ext uri="{FF2B5EF4-FFF2-40B4-BE49-F238E27FC236}">
                <a16:creationId xmlns:a16="http://schemas.microsoft.com/office/drawing/2014/main" id="{1B17638D-56AE-48AD-96C8-EE46229C744C}"/>
              </a:ext>
              <a:ext uri="{C183D7F6-B498-43B3-948B-1728B52AA6E4}">
                <adec:decorative xmlns:adec="http://schemas.microsoft.com/office/drawing/2017/decorative" val="1"/>
              </a:ext>
            </a:extLst>
          </p:cNvPr>
          <p:cNvCxnSpPr/>
          <p:nvPr/>
        </p:nvCxnSpPr>
        <p:spPr>
          <a:xfrm>
            <a:off x="7804352" y="1204506"/>
            <a:ext cx="0" cy="4093388"/>
          </a:xfrm>
          <a:prstGeom prst="line">
            <a:avLst/>
          </a:prstGeom>
          <a:ln w="6350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11" name="Graphic 8" descr="space radar outline">
            <a:extLst>
              <a:ext uri="{FF2B5EF4-FFF2-40B4-BE49-F238E27FC236}">
                <a16:creationId xmlns:a16="http://schemas.microsoft.com/office/drawing/2014/main" id="{52C1AEF9-C750-45F9-AD02-5447187F5716}"/>
              </a:ext>
            </a:extLst>
          </p:cNvPr>
          <p:cNvSpPr/>
          <p:nvPr/>
        </p:nvSpPr>
        <p:spPr>
          <a:xfrm rot="16731500">
            <a:off x="10654807" y="4433342"/>
            <a:ext cx="238125" cy="238125"/>
          </a:xfrm>
          <a:custGeom>
            <a:avLst/>
            <a:gdLst>
              <a:gd name="connsiteX0" fmla="*/ 145256 w 238125"/>
              <a:gd name="connsiteY0" fmla="*/ 159538 h 238125"/>
              <a:gd name="connsiteX1" fmla="*/ 150019 w 238125"/>
              <a:gd name="connsiteY1" fmla="*/ 154775 h 238125"/>
              <a:gd name="connsiteX2" fmla="*/ 150019 w 238125"/>
              <a:gd name="connsiteY2" fmla="*/ 145250 h 238125"/>
              <a:gd name="connsiteX3" fmla="*/ 145256 w 238125"/>
              <a:gd name="connsiteY3" fmla="*/ 140488 h 238125"/>
              <a:gd name="connsiteX4" fmla="*/ 140494 w 238125"/>
              <a:gd name="connsiteY4" fmla="*/ 145250 h 238125"/>
              <a:gd name="connsiteX5" fmla="*/ 140494 w 238125"/>
              <a:gd name="connsiteY5" fmla="*/ 154775 h 238125"/>
              <a:gd name="connsiteX6" fmla="*/ 145256 w 238125"/>
              <a:gd name="connsiteY6" fmla="*/ 159538 h 238125"/>
              <a:gd name="connsiteX7" fmla="*/ 234353 w 238125"/>
              <a:gd name="connsiteY7" fmla="*/ 122828 h 238125"/>
              <a:gd name="connsiteX8" fmla="*/ 196253 w 238125"/>
              <a:gd name="connsiteY8" fmla="*/ 84728 h 238125"/>
              <a:gd name="connsiteX9" fmla="*/ 192881 w 238125"/>
              <a:gd name="connsiteY9" fmla="*/ 83338 h 238125"/>
              <a:gd name="connsiteX10" fmla="*/ 97631 w 238125"/>
              <a:gd name="connsiteY10" fmla="*/ 83338 h 238125"/>
              <a:gd name="connsiteX11" fmla="*/ 93231 w 238125"/>
              <a:gd name="connsiteY11" fmla="*/ 86281 h 238125"/>
              <a:gd name="connsiteX12" fmla="*/ 94259 w 238125"/>
              <a:gd name="connsiteY12" fmla="*/ 91472 h 238125"/>
              <a:gd name="connsiteX13" fmla="*/ 114700 w 238125"/>
              <a:gd name="connsiteY13" fmla="*/ 111913 h 238125"/>
              <a:gd name="connsiteX14" fmla="*/ 73819 w 238125"/>
              <a:gd name="connsiteY14" fmla="*/ 111913 h 238125"/>
              <a:gd name="connsiteX15" fmla="*/ 73819 w 238125"/>
              <a:gd name="connsiteY15" fmla="*/ 45238 h 238125"/>
              <a:gd name="connsiteX16" fmla="*/ 88106 w 238125"/>
              <a:gd name="connsiteY16" fmla="*/ 45238 h 238125"/>
              <a:gd name="connsiteX17" fmla="*/ 92869 w 238125"/>
              <a:gd name="connsiteY17" fmla="*/ 40475 h 238125"/>
              <a:gd name="connsiteX18" fmla="*/ 92869 w 238125"/>
              <a:gd name="connsiteY18" fmla="*/ 21425 h 238125"/>
              <a:gd name="connsiteX19" fmla="*/ 88887 w 238125"/>
              <a:gd name="connsiteY19" fmla="*/ 16729 h 238125"/>
              <a:gd name="connsiteX20" fmla="*/ 31737 w 238125"/>
              <a:gd name="connsiteY20" fmla="*/ 7204 h 238125"/>
              <a:gd name="connsiteX21" fmla="*/ 27880 w 238125"/>
              <a:gd name="connsiteY21" fmla="*/ 8271 h 238125"/>
              <a:gd name="connsiteX22" fmla="*/ 26194 w 238125"/>
              <a:gd name="connsiteY22" fmla="*/ 11900 h 238125"/>
              <a:gd name="connsiteX23" fmla="*/ 26194 w 238125"/>
              <a:gd name="connsiteY23" fmla="*/ 40475 h 238125"/>
              <a:gd name="connsiteX24" fmla="*/ 30956 w 238125"/>
              <a:gd name="connsiteY24" fmla="*/ 45238 h 238125"/>
              <a:gd name="connsiteX25" fmla="*/ 64294 w 238125"/>
              <a:gd name="connsiteY25" fmla="*/ 45238 h 238125"/>
              <a:gd name="connsiteX26" fmla="*/ 64294 w 238125"/>
              <a:gd name="connsiteY26" fmla="*/ 111913 h 238125"/>
              <a:gd name="connsiteX27" fmla="*/ 40481 w 238125"/>
              <a:gd name="connsiteY27" fmla="*/ 111913 h 238125"/>
              <a:gd name="connsiteX28" fmla="*/ 26194 w 238125"/>
              <a:gd name="connsiteY28" fmla="*/ 126200 h 238125"/>
              <a:gd name="connsiteX29" fmla="*/ 26194 w 238125"/>
              <a:gd name="connsiteY29" fmla="*/ 164300 h 238125"/>
              <a:gd name="connsiteX30" fmla="*/ 40481 w 238125"/>
              <a:gd name="connsiteY30" fmla="*/ 178588 h 238125"/>
              <a:gd name="connsiteX31" fmla="*/ 76610 w 238125"/>
              <a:gd name="connsiteY31" fmla="*/ 178588 h 238125"/>
              <a:gd name="connsiteX32" fmla="*/ 52769 w 238125"/>
              <a:gd name="connsiteY32" fmla="*/ 202429 h 238125"/>
              <a:gd name="connsiteX33" fmla="*/ 30956 w 238125"/>
              <a:gd name="connsiteY33" fmla="*/ 188113 h 238125"/>
              <a:gd name="connsiteX34" fmla="*/ 7144 w 238125"/>
              <a:gd name="connsiteY34" fmla="*/ 211925 h 238125"/>
              <a:gd name="connsiteX35" fmla="*/ 30956 w 238125"/>
              <a:gd name="connsiteY35" fmla="*/ 235738 h 238125"/>
              <a:gd name="connsiteX36" fmla="*/ 54550 w 238125"/>
              <a:gd name="connsiteY36" fmla="*/ 214116 h 238125"/>
              <a:gd name="connsiteX37" fmla="*/ 90078 w 238125"/>
              <a:gd name="connsiteY37" fmla="*/ 178588 h 238125"/>
              <a:gd name="connsiteX38" fmla="*/ 111919 w 238125"/>
              <a:gd name="connsiteY38" fmla="*/ 178588 h 238125"/>
              <a:gd name="connsiteX39" fmla="*/ 111919 w 238125"/>
              <a:gd name="connsiteY39" fmla="*/ 188598 h 238125"/>
              <a:gd name="connsiteX40" fmla="*/ 92869 w 238125"/>
              <a:gd name="connsiteY40" fmla="*/ 211925 h 238125"/>
              <a:gd name="connsiteX41" fmla="*/ 116681 w 238125"/>
              <a:gd name="connsiteY41" fmla="*/ 235738 h 238125"/>
              <a:gd name="connsiteX42" fmla="*/ 140494 w 238125"/>
              <a:gd name="connsiteY42" fmla="*/ 211925 h 238125"/>
              <a:gd name="connsiteX43" fmla="*/ 121444 w 238125"/>
              <a:gd name="connsiteY43" fmla="*/ 188598 h 238125"/>
              <a:gd name="connsiteX44" fmla="*/ 121444 w 238125"/>
              <a:gd name="connsiteY44" fmla="*/ 178588 h 238125"/>
              <a:gd name="connsiteX45" fmla="*/ 143275 w 238125"/>
              <a:gd name="connsiteY45" fmla="*/ 178588 h 238125"/>
              <a:gd name="connsiteX46" fmla="*/ 178813 w 238125"/>
              <a:gd name="connsiteY46" fmla="*/ 214125 h 238125"/>
              <a:gd name="connsiteX47" fmla="*/ 202406 w 238125"/>
              <a:gd name="connsiteY47" fmla="*/ 235738 h 238125"/>
              <a:gd name="connsiteX48" fmla="*/ 226219 w 238125"/>
              <a:gd name="connsiteY48" fmla="*/ 211925 h 238125"/>
              <a:gd name="connsiteX49" fmla="*/ 202406 w 238125"/>
              <a:gd name="connsiteY49" fmla="*/ 188113 h 238125"/>
              <a:gd name="connsiteX50" fmla="*/ 180594 w 238125"/>
              <a:gd name="connsiteY50" fmla="*/ 202438 h 238125"/>
              <a:gd name="connsiteX51" fmla="*/ 156743 w 238125"/>
              <a:gd name="connsiteY51" fmla="*/ 178588 h 238125"/>
              <a:gd name="connsiteX52" fmla="*/ 192881 w 238125"/>
              <a:gd name="connsiteY52" fmla="*/ 178588 h 238125"/>
              <a:gd name="connsiteX53" fmla="*/ 207169 w 238125"/>
              <a:gd name="connsiteY53" fmla="*/ 164300 h 238125"/>
              <a:gd name="connsiteX54" fmla="*/ 207169 w 238125"/>
              <a:gd name="connsiteY54" fmla="*/ 130963 h 238125"/>
              <a:gd name="connsiteX55" fmla="*/ 230981 w 238125"/>
              <a:gd name="connsiteY55" fmla="*/ 130963 h 238125"/>
              <a:gd name="connsiteX56" fmla="*/ 235382 w 238125"/>
              <a:gd name="connsiteY56" fmla="*/ 128019 h 238125"/>
              <a:gd name="connsiteX57" fmla="*/ 234353 w 238125"/>
              <a:gd name="connsiteY57" fmla="*/ 122828 h 238125"/>
              <a:gd name="connsiteX58" fmla="*/ 45244 w 238125"/>
              <a:gd name="connsiteY58" fmla="*/ 211935 h 238125"/>
              <a:gd name="connsiteX59" fmla="*/ 30956 w 238125"/>
              <a:gd name="connsiteY59" fmla="*/ 226213 h 238125"/>
              <a:gd name="connsiteX60" fmla="*/ 16669 w 238125"/>
              <a:gd name="connsiteY60" fmla="*/ 211925 h 238125"/>
              <a:gd name="connsiteX61" fmla="*/ 30956 w 238125"/>
              <a:gd name="connsiteY61" fmla="*/ 197638 h 238125"/>
              <a:gd name="connsiteX62" fmla="*/ 45244 w 238125"/>
              <a:gd name="connsiteY62" fmla="*/ 211925 h 238125"/>
              <a:gd name="connsiteX63" fmla="*/ 45244 w 238125"/>
              <a:gd name="connsiteY63" fmla="*/ 211935 h 238125"/>
              <a:gd name="connsiteX64" fmla="*/ 202406 w 238125"/>
              <a:gd name="connsiteY64" fmla="*/ 197638 h 238125"/>
              <a:gd name="connsiteX65" fmla="*/ 216694 w 238125"/>
              <a:gd name="connsiteY65" fmla="*/ 211925 h 238125"/>
              <a:gd name="connsiteX66" fmla="*/ 202406 w 238125"/>
              <a:gd name="connsiteY66" fmla="*/ 226213 h 238125"/>
              <a:gd name="connsiteX67" fmla="*/ 188119 w 238125"/>
              <a:gd name="connsiteY67" fmla="*/ 211925 h 238125"/>
              <a:gd name="connsiteX68" fmla="*/ 202406 w 238125"/>
              <a:gd name="connsiteY68" fmla="*/ 197638 h 238125"/>
              <a:gd name="connsiteX69" fmla="*/ 109128 w 238125"/>
              <a:gd name="connsiteY69" fmla="*/ 92863 h 238125"/>
              <a:gd name="connsiteX70" fmla="*/ 143275 w 238125"/>
              <a:gd name="connsiteY70" fmla="*/ 92863 h 238125"/>
              <a:gd name="connsiteX71" fmla="*/ 171850 w 238125"/>
              <a:gd name="connsiteY71" fmla="*/ 121438 h 238125"/>
              <a:gd name="connsiteX72" fmla="*/ 137703 w 238125"/>
              <a:gd name="connsiteY72" fmla="*/ 121438 h 238125"/>
              <a:gd name="connsiteX73" fmla="*/ 109128 w 238125"/>
              <a:gd name="connsiteY73" fmla="*/ 92863 h 238125"/>
              <a:gd name="connsiteX74" fmla="*/ 35719 w 238125"/>
              <a:gd name="connsiteY74" fmla="*/ 35713 h 238125"/>
              <a:gd name="connsiteX75" fmla="*/ 35719 w 238125"/>
              <a:gd name="connsiteY75" fmla="*/ 17520 h 238125"/>
              <a:gd name="connsiteX76" fmla="*/ 83344 w 238125"/>
              <a:gd name="connsiteY76" fmla="*/ 25454 h 238125"/>
              <a:gd name="connsiteX77" fmla="*/ 83344 w 238125"/>
              <a:gd name="connsiteY77" fmla="*/ 35713 h 238125"/>
              <a:gd name="connsiteX78" fmla="*/ 35719 w 238125"/>
              <a:gd name="connsiteY78" fmla="*/ 35713 h 238125"/>
              <a:gd name="connsiteX79" fmla="*/ 130969 w 238125"/>
              <a:gd name="connsiteY79" fmla="*/ 211925 h 238125"/>
              <a:gd name="connsiteX80" fmla="*/ 116681 w 238125"/>
              <a:gd name="connsiteY80" fmla="*/ 226213 h 238125"/>
              <a:gd name="connsiteX81" fmla="*/ 102394 w 238125"/>
              <a:gd name="connsiteY81" fmla="*/ 211925 h 238125"/>
              <a:gd name="connsiteX82" fmla="*/ 116681 w 238125"/>
              <a:gd name="connsiteY82" fmla="*/ 197638 h 238125"/>
              <a:gd name="connsiteX83" fmla="*/ 130969 w 238125"/>
              <a:gd name="connsiteY83" fmla="*/ 211925 h 238125"/>
              <a:gd name="connsiteX84" fmla="*/ 197644 w 238125"/>
              <a:gd name="connsiteY84" fmla="*/ 164300 h 238125"/>
              <a:gd name="connsiteX85" fmla="*/ 192881 w 238125"/>
              <a:gd name="connsiteY85" fmla="*/ 169063 h 238125"/>
              <a:gd name="connsiteX86" fmla="*/ 40481 w 238125"/>
              <a:gd name="connsiteY86" fmla="*/ 169063 h 238125"/>
              <a:gd name="connsiteX87" fmla="*/ 35719 w 238125"/>
              <a:gd name="connsiteY87" fmla="*/ 164300 h 238125"/>
              <a:gd name="connsiteX88" fmla="*/ 35719 w 238125"/>
              <a:gd name="connsiteY88" fmla="*/ 126200 h 238125"/>
              <a:gd name="connsiteX89" fmla="*/ 40481 w 238125"/>
              <a:gd name="connsiteY89" fmla="*/ 121438 h 238125"/>
              <a:gd name="connsiteX90" fmla="*/ 124225 w 238125"/>
              <a:gd name="connsiteY90" fmla="*/ 121438 h 238125"/>
              <a:gd name="connsiteX91" fmla="*/ 132359 w 238125"/>
              <a:gd name="connsiteY91" fmla="*/ 129572 h 238125"/>
              <a:gd name="connsiteX92" fmla="*/ 135731 w 238125"/>
              <a:gd name="connsiteY92" fmla="*/ 130963 h 238125"/>
              <a:gd name="connsiteX93" fmla="*/ 197644 w 238125"/>
              <a:gd name="connsiteY93" fmla="*/ 130963 h 238125"/>
              <a:gd name="connsiteX94" fmla="*/ 197644 w 238125"/>
              <a:gd name="connsiteY94" fmla="*/ 164300 h 238125"/>
              <a:gd name="connsiteX95" fmla="*/ 185318 w 238125"/>
              <a:gd name="connsiteY95" fmla="*/ 121438 h 238125"/>
              <a:gd name="connsiteX96" fmla="*/ 156743 w 238125"/>
              <a:gd name="connsiteY96" fmla="*/ 92863 h 238125"/>
              <a:gd name="connsiteX97" fmla="*/ 190910 w 238125"/>
              <a:gd name="connsiteY97" fmla="*/ 92863 h 238125"/>
              <a:gd name="connsiteX98" fmla="*/ 219485 w 238125"/>
              <a:gd name="connsiteY98" fmla="*/ 121438 h 238125"/>
              <a:gd name="connsiteX99" fmla="*/ 185318 w 238125"/>
              <a:gd name="connsiteY99" fmla="*/ 121438 h 238125"/>
              <a:gd name="connsiteX100" fmla="*/ 164306 w 238125"/>
              <a:gd name="connsiteY100" fmla="*/ 159538 h 238125"/>
              <a:gd name="connsiteX101" fmla="*/ 169069 w 238125"/>
              <a:gd name="connsiteY101" fmla="*/ 154775 h 238125"/>
              <a:gd name="connsiteX102" fmla="*/ 169069 w 238125"/>
              <a:gd name="connsiteY102" fmla="*/ 145250 h 238125"/>
              <a:gd name="connsiteX103" fmla="*/ 164306 w 238125"/>
              <a:gd name="connsiteY103" fmla="*/ 140488 h 238125"/>
              <a:gd name="connsiteX104" fmla="*/ 159544 w 238125"/>
              <a:gd name="connsiteY104" fmla="*/ 145250 h 238125"/>
              <a:gd name="connsiteX105" fmla="*/ 159544 w 238125"/>
              <a:gd name="connsiteY105" fmla="*/ 154775 h 238125"/>
              <a:gd name="connsiteX106" fmla="*/ 164306 w 238125"/>
              <a:gd name="connsiteY106" fmla="*/ 159538 h 238125"/>
              <a:gd name="connsiteX107" fmla="*/ 78581 w 238125"/>
              <a:gd name="connsiteY107" fmla="*/ 130963 h 238125"/>
              <a:gd name="connsiteX108" fmla="*/ 50006 w 238125"/>
              <a:gd name="connsiteY108" fmla="*/ 130963 h 238125"/>
              <a:gd name="connsiteX109" fmla="*/ 45244 w 238125"/>
              <a:gd name="connsiteY109" fmla="*/ 135725 h 238125"/>
              <a:gd name="connsiteX110" fmla="*/ 45244 w 238125"/>
              <a:gd name="connsiteY110" fmla="*/ 154775 h 238125"/>
              <a:gd name="connsiteX111" fmla="*/ 50006 w 238125"/>
              <a:gd name="connsiteY111" fmla="*/ 159538 h 238125"/>
              <a:gd name="connsiteX112" fmla="*/ 78581 w 238125"/>
              <a:gd name="connsiteY112" fmla="*/ 159538 h 238125"/>
              <a:gd name="connsiteX113" fmla="*/ 83344 w 238125"/>
              <a:gd name="connsiteY113" fmla="*/ 154775 h 238125"/>
              <a:gd name="connsiteX114" fmla="*/ 83344 w 238125"/>
              <a:gd name="connsiteY114" fmla="*/ 135725 h 238125"/>
              <a:gd name="connsiteX115" fmla="*/ 78581 w 238125"/>
              <a:gd name="connsiteY115" fmla="*/ 130963 h 238125"/>
              <a:gd name="connsiteX116" fmla="*/ 73819 w 238125"/>
              <a:gd name="connsiteY116" fmla="*/ 150013 h 238125"/>
              <a:gd name="connsiteX117" fmla="*/ 54769 w 238125"/>
              <a:gd name="connsiteY117" fmla="*/ 150013 h 238125"/>
              <a:gd name="connsiteX118" fmla="*/ 54769 w 238125"/>
              <a:gd name="connsiteY118" fmla="*/ 140488 h 238125"/>
              <a:gd name="connsiteX119" fmla="*/ 73819 w 238125"/>
              <a:gd name="connsiteY119" fmla="*/ 140488 h 238125"/>
              <a:gd name="connsiteX120" fmla="*/ 73819 w 238125"/>
              <a:gd name="connsiteY120" fmla="*/ 150013 h 238125"/>
              <a:gd name="connsiteX121" fmla="*/ 183356 w 238125"/>
              <a:gd name="connsiteY121" fmla="*/ 159538 h 238125"/>
              <a:gd name="connsiteX122" fmla="*/ 188119 w 238125"/>
              <a:gd name="connsiteY122" fmla="*/ 154775 h 238125"/>
              <a:gd name="connsiteX123" fmla="*/ 188119 w 238125"/>
              <a:gd name="connsiteY123" fmla="*/ 145250 h 238125"/>
              <a:gd name="connsiteX124" fmla="*/ 183356 w 238125"/>
              <a:gd name="connsiteY124" fmla="*/ 140488 h 238125"/>
              <a:gd name="connsiteX125" fmla="*/ 178594 w 238125"/>
              <a:gd name="connsiteY125" fmla="*/ 145250 h 238125"/>
              <a:gd name="connsiteX126" fmla="*/ 178594 w 238125"/>
              <a:gd name="connsiteY126" fmla="*/ 154775 h 238125"/>
              <a:gd name="connsiteX127" fmla="*/ 183356 w 238125"/>
              <a:gd name="connsiteY127" fmla="*/ 159538 h 2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238125" h="238125">
                <a:moveTo>
                  <a:pt x="145256" y="159538"/>
                </a:moveTo>
                <a:cubicBezTo>
                  <a:pt x="147885" y="159538"/>
                  <a:pt x="150019" y="157404"/>
                  <a:pt x="150019" y="154775"/>
                </a:cubicBezTo>
                <a:lnTo>
                  <a:pt x="150019" y="145250"/>
                </a:lnTo>
                <a:cubicBezTo>
                  <a:pt x="150019" y="142621"/>
                  <a:pt x="147885" y="140488"/>
                  <a:pt x="145256" y="140488"/>
                </a:cubicBezTo>
                <a:cubicBezTo>
                  <a:pt x="142627" y="140488"/>
                  <a:pt x="140494" y="142621"/>
                  <a:pt x="140494" y="145250"/>
                </a:cubicBezTo>
                <a:lnTo>
                  <a:pt x="140494" y="154775"/>
                </a:lnTo>
                <a:cubicBezTo>
                  <a:pt x="140494" y="157404"/>
                  <a:pt x="142627" y="159538"/>
                  <a:pt x="145256" y="159538"/>
                </a:cubicBezTo>
                <a:close/>
                <a:moveTo>
                  <a:pt x="234353" y="122828"/>
                </a:moveTo>
                <a:lnTo>
                  <a:pt x="196253" y="84728"/>
                </a:lnTo>
                <a:cubicBezTo>
                  <a:pt x="195358" y="83842"/>
                  <a:pt x="194148" y="83338"/>
                  <a:pt x="192881" y="83338"/>
                </a:cubicBezTo>
                <a:lnTo>
                  <a:pt x="97631" y="83338"/>
                </a:lnTo>
                <a:cubicBezTo>
                  <a:pt x="95707" y="83338"/>
                  <a:pt x="93964" y="84500"/>
                  <a:pt x="93231" y="86281"/>
                </a:cubicBezTo>
                <a:cubicBezTo>
                  <a:pt x="92488" y="88062"/>
                  <a:pt x="92897" y="90110"/>
                  <a:pt x="94259" y="91472"/>
                </a:cubicBezTo>
                <a:lnTo>
                  <a:pt x="114700" y="111913"/>
                </a:lnTo>
                <a:lnTo>
                  <a:pt x="73819" y="111913"/>
                </a:lnTo>
                <a:lnTo>
                  <a:pt x="73819" y="45238"/>
                </a:lnTo>
                <a:lnTo>
                  <a:pt x="88106" y="45238"/>
                </a:lnTo>
                <a:cubicBezTo>
                  <a:pt x="90735" y="45238"/>
                  <a:pt x="92869" y="43104"/>
                  <a:pt x="92869" y="40475"/>
                </a:cubicBezTo>
                <a:lnTo>
                  <a:pt x="92869" y="21425"/>
                </a:lnTo>
                <a:cubicBezTo>
                  <a:pt x="92869" y="19101"/>
                  <a:pt x="91183" y="17110"/>
                  <a:pt x="88887" y="16729"/>
                </a:cubicBezTo>
                <a:lnTo>
                  <a:pt x="31737" y="7204"/>
                </a:lnTo>
                <a:cubicBezTo>
                  <a:pt x="30375" y="6985"/>
                  <a:pt x="28946" y="7366"/>
                  <a:pt x="27880" y="8271"/>
                </a:cubicBezTo>
                <a:cubicBezTo>
                  <a:pt x="26803" y="9166"/>
                  <a:pt x="26194" y="10500"/>
                  <a:pt x="26194" y="11900"/>
                </a:cubicBezTo>
                <a:lnTo>
                  <a:pt x="26194" y="40475"/>
                </a:lnTo>
                <a:cubicBezTo>
                  <a:pt x="26194" y="43104"/>
                  <a:pt x="28327" y="45238"/>
                  <a:pt x="30956" y="45238"/>
                </a:cubicBezTo>
                <a:lnTo>
                  <a:pt x="64294" y="45238"/>
                </a:lnTo>
                <a:lnTo>
                  <a:pt x="64294" y="111913"/>
                </a:lnTo>
                <a:lnTo>
                  <a:pt x="40481" y="111913"/>
                </a:lnTo>
                <a:cubicBezTo>
                  <a:pt x="32604" y="111913"/>
                  <a:pt x="26194" y="118323"/>
                  <a:pt x="26194" y="126200"/>
                </a:cubicBezTo>
                <a:lnTo>
                  <a:pt x="26194" y="164300"/>
                </a:lnTo>
                <a:cubicBezTo>
                  <a:pt x="26194" y="172177"/>
                  <a:pt x="32604" y="178588"/>
                  <a:pt x="40481" y="178588"/>
                </a:cubicBezTo>
                <a:lnTo>
                  <a:pt x="76610" y="178588"/>
                </a:lnTo>
                <a:lnTo>
                  <a:pt x="52769" y="202429"/>
                </a:lnTo>
                <a:cubicBezTo>
                  <a:pt x="49082" y="194018"/>
                  <a:pt x="40700" y="188113"/>
                  <a:pt x="30956" y="188113"/>
                </a:cubicBezTo>
                <a:cubicBezTo>
                  <a:pt x="17831" y="188113"/>
                  <a:pt x="7144" y="198800"/>
                  <a:pt x="7144" y="211925"/>
                </a:cubicBezTo>
                <a:cubicBezTo>
                  <a:pt x="7144" y="225050"/>
                  <a:pt x="17831" y="235738"/>
                  <a:pt x="30956" y="235738"/>
                </a:cubicBezTo>
                <a:cubicBezTo>
                  <a:pt x="43329" y="235738"/>
                  <a:pt x="53416" y="226203"/>
                  <a:pt x="54550" y="214116"/>
                </a:cubicBezTo>
                <a:lnTo>
                  <a:pt x="90078" y="178588"/>
                </a:lnTo>
                <a:lnTo>
                  <a:pt x="111919" y="178588"/>
                </a:lnTo>
                <a:lnTo>
                  <a:pt x="111919" y="188598"/>
                </a:lnTo>
                <a:cubicBezTo>
                  <a:pt x="101060" y="190808"/>
                  <a:pt x="92869" y="200428"/>
                  <a:pt x="92869" y="211925"/>
                </a:cubicBezTo>
                <a:cubicBezTo>
                  <a:pt x="92869" y="225050"/>
                  <a:pt x="103556" y="235738"/>
                  <a:pt x="116681" y="235738"/>
                </a:cubicBezTo>
                <a:cubicBezTo>
                  <a:pt x="129807" y="235738"/>
                  <a:pt x="140494" y="225050"/>
                  <a:pt x="140494" y="211925"/>
                </a:cubicBezTo>
                <a:cubicBezTo>
                  <a:pt x="140494" y="200428"/>
                  <a:pt x="132293" y="190808"/>
                  <a:pt x="121444" y="188598"/>
                </a:cubicBezTo>
                <a:lnTo>
                  <a:pt x="121444" y="178588"/>
                </a:lnTo>
                <a:lnTo>
                  <a:pt x="143275" y="178588"/>
                </a:lnTo>
                <a:lnTo>
                  <a:pt x="178813" y="214125"/>
                </a:lnTo>
                <a:cubicBezTo>
                  <a:pt x="179946" y="226203"/>
                  <a:pt x="190033" y="235738"/>
                  <a:pt x="202406" y="235738"/>
                </a:cubicBezTo>
                <a:cubicBezTo>
                  <a:pt x="215532" y="235738"/>
                  <a:pt x="226219" y="225050"/>
                  <a:pt x="226219" y="211925"/>
                </a:cubicBezTo>
                <a:cubicBezTo>
                  <a:pt x="226219" y="198800"/>
                  <a:pt x="215532" y="188113"/>
                  <a:pt x="202406" y="188113"/>
                </a:cubicBezTo>
                <a:cubicBezTo>
                  <a:pt x="192653" y="188113"/>
                  <a:pt x="184271" y="194028"/>
                  <a:pt x="180594" y="202438"/>
                </a:cubicBezTo>
                <a:lnTo>
                  <a:pt x="156743" y="178588"/>
                </a:lnTo>
                <a:lnTo>
                  <a:pt x="192881" y="178588"/>
                </a:lnTo>
                <a:cubicBezTo>
                  <a:pt x="200758" y="178588"/>
                  <a:pt x="207169" y="172177"/>
                  <a:pt x="207169" y="164300"/>
                </a:cubicBezTo>
                <a:lnTo>
                  <a:pt x="207169" y="130963"/>
                </a:lnTo>
                <a:lnTo>
                  <a:pt x="230981" y="130963"/>
                </a:lnTo>
                <a:cubicBezTo>
                  <a:pt x="232905" y="130963"/>
                  <a:pt x="234648" y="129800"/>
                  <a:pt x="235382" y="128019"/>
                </a:cubicBezTo>
                <a:cubicBezTo>
                  <a:pt x="236125" y="126238"/>
                  <a:pt x="235715" y="124190"/>
                  <a:pt x="234353" y="122828"/>
                </a:cubicBezTo>
                <a:close/>
                <a:moveTo>
                  <a:pt x="45244" y="211935"/>
                </a:moveTo>
                <a:cubicBezTo>
                  <a:pt x="45234" y="219802"/>
                  <a:pt x="38824" y="226213"/>
                  <a:pt x="30956" y="226213"/>
                </a:cubicBezTo>
                <a:cubicBezTo>
                  <a:pt x="23079" y="226213"/>
                  <a:pt x="16669" y="219802"/>
                  <a:pt x="16669" y="211925"/>
                </a:cubicBezTo>
                <a:cubicBezTo>
                  <a:pt x="16669" y="204048"/>
                  <a:pt x="23079" y="197638"/>
                  <a:pt x="30956" y="197638"/>
                </a:cubicBezTo>
                <a:cubicBezTo>
                  <a:pt x="38833" y="197638"/>
                  <a:pt x="45244" y="204048"/>
                  <a:pt x="45244" y="211925"/>
                </a:cubicBezTo>
                <a:cubicBezTo>
                  <a:pt x="45244" y="211925"/>
                  <a:pt x="45244" y="211925"/>
                  <a:pt x="45244" y="211935"/>
                </a:cubicBezTo>
                <a:close/>
                <a:moveTo>
                  <a:pt x="202406" y="197638"/>
                </a:moveTo>
                <a:cubicBezTo>
                  <a:pt x="210283" y="197638"/>
                  <a:pt x="216694" y="204048"/>
                  <a:pt x="216694" y="211925"/>
                </a:cubicBezTo>
                <a:cubicBezTo>
                  <a:pt x="216694" y="219802"/>
                  <a:pt x="210283" y="226213"/>
                  <a:pt x="202406" y="226213"/>
                </a:cubicBezTo>
                <a:cubicBezTo>
                  <a:pt x="194529" y="226213"/>
                  <a:pt x="188119" y="219802"/>
                  <a:pt x="188119" y="211925"/>
                </a:cubicBezTo>
                <a:cubicBezTo>
                  <a:pt x="188119" y="204048"/>
                  <a:pt x="194529" y="197638"/>
                  <a:pt x="202406" y="197638"/>
                </a:cubicBezTo>
                <a:close/>
                <a:moveTo>
                  <a:pt x="109128" y="92863"/>
                </a:moveTo>
                <a:lnTo>
                  <a:pt x="143275" y="92863"/>
                </a:lnTo>
                <a:lnTo>
                  <a:pt x="171850" y="121438"/>
                </a:lnTo>
                <a:lnTo>
                  <a:pt x="137703" y="121438"/>
                </a:lnTo>
                <a:lnTo>
                  <a:pt x="109128" y="92863"/>
                </a:lnTo>
                <a:close/>
                <a:moveTo>
                  <a:pt x="35719" y="35713"/>
                </a:moveTo>
                <a:lnTo>
                  <a:pt x="35719" y="17520"/>
                </a:lnTo>
                <a:lnTo>
                  <a:pt x="83344" y="25454"/>
                </a:lnTo>
                <a:lnTo>
                  <a:pt x="83344" y="35713"/>
                </a:lnTo>
                <a:lnTo>
                  <a:pt x="35719" y="35713"/>
                </a:lnTo>
                <a:close/>
                <a:moveTo>
                  <a:pt x="130969" y="211925"/>
                </a:moveTo>
                <a:cubicBezTo>
                  <a:pt x="130969" y="219802"/>
                  <a:pt x="124558" y="226213"/>
                  <a:pt x="116681" y="226213"/>
                </a:cubicBezTo>
                <a:cubicBezTo>
                  <a:pt x="108804" y="226213"/>
                  <a:pt x="102394" y="219802"/>
                  <a:pt x="102394" y="211925"/>
                </a:cubicBezTo>
                <a:cubicBezTo>
                  <a:pt x="102394" y="204048"/>
                  <a:pt x="108804" y="197638"/>
                  <a:pt x="116681" y="197638"/>
                </a:cubicBezTo>
                <a:cubicBezTo>
                  <a:pt x="124558" y="197638"/>
                  <a:pt x="130969" y="204048"/>
                  <a:pt x="130969" y="211925"/>
                </a:cubicBezTo>
                <a:close/>
                <a:moveTo>
                  <a:pt x="197644" y="164300"/>
                </a:moveTo>
                <a:cubicBezTo>
                  <a:pt x="197644" y="166929"/>
                  <a:pt x="195510" y="169063"/>
                  <a:pt x="192881" y="169063"/>
                </a:cubicBezTo>
                <a:lnTo>
                  <a:pt x="40481" y="169063"/>
                </a:lnTo>
                <a:cubicBezTo>
                  <a:pt x="37852" y="169063"/>
                  <a:pt x="35719" y="166929"/>
                  <a:pt x="35719" y="164300"/>
                </a:cubicBezTo>
                <a:lnTo>
                  <a:pt x="35719" y="126200"/>
                </a:lnTo>
                <a:cubicBezTo>
                  <a:pt x="35719" y="123571"/>
                  <a:pt x="37852" y="121438"/>
                  <a:pt x="40481" y="121438"/>
                </a:cubicBezTo>
                <a:lnTo>
                  <a:pt x="124225" y="121438"/>
                </a:lnTo>
                <a:lnTo>
                  <a:pt x="132359" y="129572"/>
                </a:lnTo>
                <a:cubicBezTo>
                  <a:pt x="133255" y="130458"/>
                  <a:pt x="134464" y="130963"/>
                  <a:pt x="135731" y="130963"/>
                </a:cubicBezTo>
                <a:lnTo>
                  <a:pt x="197644" y="130963"/>
                </a:lnTo>
                <a:lnTo>
                  <a:pt x="197644" y="164300"/>
                </a:lnTo>
                <a:close/>
                <a:moveTo>
                  <a:pt x="185318" y="121438"/>
                </a:moveTo>
                <a:lnTo>
                  <a:pt x="156743" y="92863"/>
                </a:lnTo>
                <a:lnTo>
                  <a:pt x="190910" y="92863"/>
                </a:lnTo>
                <a:lnTo>
                  <a:pt x="219485" y="121438"/>
                </a:lnTo>
                <a:lnTo>
                  <a:pt x="185318" y="121438"/>
                </a:lnTo>
                <a:close/>
                <a:moveTo>
                  <a:pt x="164306" y="159538"/>
                </a:moveTo>
                <a:cubicBezTo>
                  <a:pt x="166935" y="159538"/>
                  <a:pt x="169069" y="157404"/>
                  <a:pt x="169069" y="154775"/>
                </a:cubicBezTo>
                <a:lnTo>
                  <a:pt x="169069" y="145250"/>
                </a:lnTo>
                <a:cubicBezTo>
                  <a:pt x="169069" y="142621"/>
                  <a:pt x="166935" y="140488"/>
                  <a:pt x="164306" y="140488"/>
                </a:cubicBezTo>
                <a:cubicBezTo>
                  <a:pt x="161677" y="140488"/>
                  <a:pt x="159544" y="142621"/>
                  <a:pt x="159544" y="145250"/>
                </a:cubicBezTo>
                <a:lnTo>
                  <a:pt x="159544" y="154775"/>
                </a:lnTo>
                <a:cubicBezTo>
                  <a:pt x="159544" y="157404"/>
                  <a:pt x="161677" y="159538"/>
                  <a:pt x="164306" y="159538"/>
                </a:cubicBezTo>
                <a:close/>
                <a:moveTo>
                  <a:pt x="78581" y="130963"/>
                </a:moveTo>
                <a:lnTo>
                  <a:pt x="50006" y="130963"/>
                </a:lnTo>
                <a:cubicBezTo>
                  <a:pt x="47377" y="130963"/>
                  <a:pt x="45244" y="133096"/>
                  <a:pt x="45244" y="135725"/>
                </a:cubicBezTo>
                <a:lnTo>
                  <a:pt x="45244" y="154775"/>
                </a:lnTo>
                <a:cubicBezTo>
                  <a:pt x="45244" y="157404"/>
                  <a:pt x="47377" y="159538"/>
                  <a:pt x="50006" y="159538"/>
                </a:cubicBezTo>
                <a:lnTo>
                  <a:pt x="78581" y="159538"/>
                </a:lnTo>
                <a:cubicBezTo>
                  <a:pt x="81210" y="159538"/>
                  <a:pt x="83344" y="157404"/>
                  <a:pt x="83344" y="154775"/>
                </a:cubicBezTo>
                <a:lnTo>
                  <a:pt x="83344" y="135725"/>
                </a:lnTo>
                <a:cubicBezTo>
                  <a:pt x="83344" y="133096"/>
                  <a:pt x="81210" y="130963"/>
                  <a:pt x="78581" y="130963"/>
                </a:cubicBezTo>
                <a:close/>
                <a:moveTo>
                  <a:pt x="73819" y="150013"/>
                </a:moveTo>
                <a:lnTo>
                  <a:pt x="54769" y="150013"/>
                </a:lnTo>
                <a:lnTo>
                  <a:pt x="54769" y="140488"/>
                </a:lnTo>
                <a:lnTo>
                  <a:pt x="73819" y="140488"/>
                </a:lnTo>
                <a:lnTo>
                  <a:pt x="73819" y="150013"/>
                </a:lnTo>
                <a:close/>
                <a:moveTo>
                  <a:pt x="183356" y="159538"/>
                </a:moveTo>
                <a:cubicBezTo>
                  <a:pt x="185985" y="159538"/>
                  <a:pt x="188119" y="157404"/>
                  <a:pt x="188119" y="154775"/>
                </a:cubicBezTo>
                <a:lnTo>
                  <a:pt x="188119" y="145250"/>
                </a:lnTo>
                <a:cubicBezTo>
                  <a:pt x="188119" y="142621"/>
                  <a:pt x="185985" y="140488"/>
                  <a:pt x="183356" y="140488"/>
                </a:cubicBezTo>
                <a:cubicBezTo>
                  <a:pt x="180727" y="140488"/>
                  <a:pt x="178594" y="142621"/>
                  <a:pt x="178594" y="145250"/>
                </a:cubicBezTo>
                <a:lnTo>
                  <a:pt x="178594" y="154775"/>
                </a:lnTo>
                <a:cubicBezTo>
                  <a:pt x="178594" y="157404"/>
                  <a:pt x="180727" y="159538"/>
                  <a:pt x="183356" y="159538"/>
                </a:cubicBezTo>
                <a:close/>
              </a:path>
            </a:pathLst>
          </a:custGeom>
          <a:solidFill>
            <a:schemeClr val="bg1"/>
          </a:solidFill>
          <a:ln w="9525" cap="flat">
            <a:noFill/>
            <a:prstDash val="solid"/>
            <a:miter/>
          </a:ln>
        </p:spPr>
        <p:txBody>
          <a:bodyPr rtlCol="0" anchor="ctr"/>
          <a:lstStyle/>
          <a:p>
            <a:endParaRPr lang="en-US" dirty="0"/>
          </a:p>
        </p:txBody>
      </p:sp>
      <p:pic>
        <p:nvPicPr>
          <p:cNvPr id="7" name="Picture Placeholder 6">
            <a:extLst>
              <a:ext uri="{FF2B5EF4-FFF2-40B4-BE49-F238E27FC236}">
                <a16:creationId xmlns:a16="http://schemas.microsoft.com/office/drawing/2014/main" id="{22C29A1F-8AC6-4C4F-BCFE-F9D6CD69D0B2}"/>
              </a:ext>
            </a:extLst>
          </p:cNvPr>
          <p:cNvPicPr>
            <a:picLocks noGrp="1" noChangeAspect="1"/>
          </p:cNvPicPr>
          <p:nvPr>
            <p:ph type="pic" sz="quarter" idx="10"/>
          </p:nvPr>
        </p:nvPicPr>
        <p:blipFill>
          <a:blip r:embed="rId2"/>
          <a:srcRect l="16044" r="16044"/>
          <a:stretch>
            <a:fillRect/>
          </a:stretch>
        </p:blipFill>
        <p:spPr>
          <a:prstGeom prst="rect">
            <a:avLst/>
          </a:prstGeom>
        </p:spPr>
      </p:pic>
    </p:spTree>
    <p:extLst>
      <p:ext uri="{BB962C8B-B14F-4D97-AF65-F5344CB8AC3E}">
        <p14:creationId xmlns:p14="http://schemas.microsoft.com/office/powerpoint/2010/main" val="4735192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53637"/>
            <a:ext cx="12034837" cy="1138773"/>
          </a:xfrm>
          <a:prstGeom prst="rect">
            <a:avLst/>
          </a:prstGeom>
          <a:noFill/>
        </p:spPr>
        <p:txBody>
          <a:bodyPr wrap="square" rtlCol="0">
            <a:spAutoFit/>
          </a:bodyPr>
          <a:lstStyle/>
          <a:p>
            <a:r>
              <a:rPr lang="en-GB" sz="2400" b="1" u="sng" dirty="0">
                <a:latin typeface="+mj-lt"/>
              </a:rPr>
              <a:t>Self-checker tool</a:t>
            </a:r>
          </a:p>
          <a:p>
            <a:r>
              <a:rPr lang="en-GB" dirty="0">
                <a:latin typeface="+mj-lt"/>
              </a:rPr>
              <a:t> </a:t>
            </a:r>
          </a:p>
          <a:p>
            <a:endParaRPr lang="en-GB" sz="2400" b="1" u="sng" dirty="0">
              <a:latin typeface="+mj-lt"/>
            </a:endParaRPr>
          </a:p>
        </p:txBody>
      </p:sp>
      <p:sp>
        <p:nvSpPr>
          <p:cNvPr id="17" name="TextBox 16">
            <a:extLst>
              <a:ext uri="{FF2B5EF4-FFF2-40B4-BE49-F238E27FC236}">
                <a16:creationId xmlns:a16="http://schemas.microsoft.com/office/drawing/2014/main" id="{0E99D91F-DACF-47AB-9D51-979816D6725A}"/>
              </a:ext>
            </a:extLst>
          </p:cNvPr>
          <p:cNvSpPr txBox="1"/>
          <p:nvPr/>
        </p:nvSpPr>
        <p:spPr>
          <a:xfrm>
            <a:off x="269817" y="698367"/>
            <a:ext cx="8004753" cy="1323439"/>
          </a:xfrm>
          <a:prstGeom prst="rect">
            <a:avLst/>
          </a:prstGeom>
          <a:noFill/>
          <a:ln>
            <a:solidFill>
              <a:schemeClr val="tx1"/>
            </a:solidFill>
          </a:ln>
        </p:spPr>
        <p:txBody>
          <a:bodyPr wrap="square" rtlCol="0">
            <a:spAutoFit/>
          </a:bodyPr>
          <a:lstStyle/>
          <a:p>
            <a:r>
              <a:rPr lang="en-GB" sz="2000" dirty="0">
                <a:latin typeface="+mj-lt"/>
              </a:rPr>
              <a:t>How confident are you that know what is meant by the following terms:</a:t>
            </a:r>
          </a:p>
          <a:p>
            <a:pPr marL="342900" indent="-342900">
              <a:buFont typeface="Arial" panose="020B0604020202020204" pitchFamily="34" charset="0"/>
              <a:buChar char="•"/>
            </a:pPr>
            <a:r>
              <a:rPr lang="en-GB" sz="2000" dirty="0">
                <a:latin typeface="+mj-lt"/>
              </a:rPr>
              <a:t>Understand that data breaches can be accidental or deliberate. </a:t>
            </a:r>
          </a:p>
          <a:p>
            <a:pPr marL="342900" indent="-342900">
              <a:buFont typeface="Arial" panose="020B0604020202020204" pitchFamily="34" charset="0"/>
              <a:buChar char="•"/>
            </a:pPr>
            <a:r>
              <a:rPr lang="en-GB" sz="2000" dirty="0">
                <a:latin typeface="+mj-lt"/>
              </a:rPr>
              <a:t>Identify a wide range of social engineering techniques, how they work and how they can be prevented.</a:t>
            </a:r>
          </a:p>
        </p:txBody>
      </p:sp>
      <p:pic>
        <p:nvPicPr>
          <p:cNvPr id="2050" name="Picture 2" descr="Traffic light - Wikipedia">
            <a:extLst>
              <a:ext uri="{FF2B5EF4-FFF2-40B4-BE49-F238E27FC236}">
                <a16:creationId xmlns:a16="http://schemas.microsoft.com/office/drawing/2014/main" id="{2CF71E16-28E5-4112-BF99-9BA4302B459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433" r="20810"/>
          <a:stretch/>
        </p:blipFill>
        <p:spPr bwMode="auto">
          <a:xfrm>
            <a:off x="8664314" y="434715"/>
            <a:ext cx="3117955" cy="530651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3" name="Table 12">
            <a:extLst>
              <a:ext uri="{FF2B5EF4-FFF2-40B4-BE49-F238E27FC236}">
                <a16:creationId xmlns:a16="http://schemas.microsoft.com/office/drawing/2014/main" id="{C3F5A226-D20E-4B70-83A2-05E79609BF06}"/>
              </a:ext>
            </a:extLst>
          </p:cNvPr>
          <p:cNvGraphicFramePr>
            <a:graphicFrameLocks noGrp="1"/>
          </p:cNvGraphicFramePr>
          <p:nvPr>
            <p:extLst/>
          </p:nvPr>
        </p:nvGraphicFramePr>
        <p:xfrm>
          <a:off x="275951" y="4332493"/>
          <a:ext cx="7998619" cy="1097280"/>
        </p:xfrm>
        <a:graphic>
          <a:graphicData uri="http://schemas.openxmlformats.org/drawingml/2006/table">
            <a:tbl>
              <a:tblPr firstRow="1" bandRow="1">
                <a:tableStyleId>{5C22544A-7EE6-4342-B048-85BDC9FD1C3A}</a:tableStyleId>
              </a:tblPr>
              <a:tblGrid>
                <a:gridCol w="7998619">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370840">
                <a:tc>
                  <a:txBody>
                    <a:bodyPr/>
                    <a:lstStyle/>
                    <a:p>
                      <a:pPr marL="0" indent="0" algn="l">
                        <a:buFont typeface="+mj-lt"/>
                        <a:buNone/>
                      </a:pPr>
                      <a:r>
                        <a:rPr lang="en-GB" sz="2000" b="0" dirty="0">
                          <a:latin typeface="Tw Cen MT" panose="020B0602020104020603" pitchFamily="34" charset="0"/>
                        </a:rPr>
                        <a:t>Complete the multiple-choice quiz provided by your teacher to check understanding.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14" name="Picture 4" descr="Question Mark PNG | PNG All">
            <a:extLst>
              <a:ext uri="{FF2B5EF4-FFF2-40B4-BE49-F238E27FC236}">
                <a16:creationId xmlns:a16="http://schemas.microsoft.com/office/drawing/2014/main" id="{0551B630-659F-4D40-8149-D46100937CF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07007" y="4048348"/>
            <a:ext cx="667563" cy="667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23596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Knowledge retrieval</a:t>
            </a:r>
          </a:p>
          <a:p>
            <a:r>
              <a:rPr lang="en-GB" dirty="0">
                <a:latin typeface="+mj-lt"/>
              </a:rPr>
              <a:t>How many points can you score?</a:t>
            </a:r>
            <a:endParaRPr lang="en-GB" sz="1600" dirty="0">
              <a:latin typeface="+mj-lt"/>
            </a:endParaRPr>
          </a:p>
        </p:txBody>
      </p:sp>
      <p:graphicFrame>
        <p:nvGraphicFramePr>
          <p:cNvPr id="4" name="Table 3">
            <a:extLst>
              <a:ext uri="{FF2B5EF4-FFF2-40B4-BE49-F238E27FC236}">
                <a16:creationId xmlns:a16="http://schemas.microsoft.com/office/drawing/2014/main" id="{C87B7E06-0B40-424C-B627-35422E7A0D9B}"/>
              </a:ext>
            </a:extLst>
          </p:cNvPr>
          <p:cNvGraphicFramePr>
            <a:graphicFrameLocks noGrp="1"/>
          </p:cNvGraphicFramePr>
          <p:nvPr>
            <p:extLst>
              <p:ext uri="{D42A27DB-BD31-4B8C-83A1-F6EECF244321}">
                <p14:modId xmlns:p14="http://schemas.microsoft.com/office/powerpoint/2010/main" val="3914954883"/>
              </p:ext>
            </p:extLst>
          </p:nvPr>
        </p:nvGraphicFramePr>
        <p:xfrm>
          <a:off x="157163" y="927960"/>
          <a:ext cx="11430234" cy="5242560"/>
        </p:xfrm>
        <a:graphic>
          <a:graphicData uri="http://schemas.openxmlformats.org/drawingml/2006/table">
            <a:tbl>
              <a:tblPr firstRow="1" bandRow="1">
                <a:tableStyleId>{5940675A-B579-460E-94D1-54222C63F5DA}</a:tableStyleId>
              </a:tblPr>
              <a:tblGrid>
                <a:gridCol w="3810078">
                  <a:extLst>
                    <a:ext uri="{9D8B030D-6E8A-4147-A177-3AD203B41FA5}">
                      <a16:colId xmlns:a16="http://schemas.microsoft.com/office/drawing/2014/main" val="1419975808"/>
                    </a:ext>
                  </a:extLst>
                </a:gridCol>
                <a:gridCol w="3810078">
                  <a:extLst>
                    <a:ext uri="{9D8B030D-6E8A-4147-A177-3AD203B41FA5}">
                      <a16:colId xmlns:a16="http://schemas.microsoft.com/office/drawing/2014/main" val="293769274"/>
                    </a:ext>
                  </a:extLst>
                </a:gridCol>
                <a:gridCol w="3810078">
                  <a:extLst>
                    <a:ext uri="{9D8B030D-6E8A-4147-A177-3AD203B41FA5}">
                      <a16:colId xmlns:a16="http://schemas.microsoft.com/office/drawing/2014/main" val="1377571787"/>
                    </a:ext>
                  </a:extLst>
                </a:gridCol>
              </a:tblGrid>
              <a:tr h="1006630">
                <a:tc>
                  <a:txBody>
                    <a:bodyPr/>
                    <a:lstStyle/>
                    <a:p>
                      <a:r>
                        <a:rPr lang="en-GB" sz="1600" dirty="0">
                          <a:latin typeface="+mj-lt"/>
                        </a:rPr>
                        <a:t>Which utility program is used to re-arrange and group files together? (1 point)</a:t>
                      </a:r>
                    </a:p>
                    <a:p>
                      <a:endParaRPr lang="en-GB" sz="1600" dirty="0">
                        <a:latin typeface="+mj-lt"/>
                      </a:endParaRPr>
                    </a:p>
                    <a:p>
                      <a:endParaRPr lang="en-GB" sz="1600" dirty="0">
                        <a:latin typeface="+mj-lt"/>
                      </a:endParaRPr>
                    </a:p>
                    <a:p>
                      <a:endParaRPr lang="en-GB" sz="1600" dirty="0">
                        <a:latin typeface="+mj-lt"/>
                      </a:endParaRPr>
                    </a:p>
                  </a:txBody>
                  <a:tcPr/>
                </a:tc>
                <a:tc>
                  <a:txBody>
                    <a:bodyPr/>
                    <a:lstStyle/>
                    <a:p>
                      <a:r>
                        <a:rPr lang="en-GB" sz="1600" kern="1200" dirty="0">
                          <a:solidFill>
                            <a:schemeClr val="tx1"/>
                          </a:solidFill>
                          <a:latin typeface="+mj-lt"/>
                          <a:ea typeface="+mn-ea"/>
                          <a:cs typeface="+mn-cs"/>
                        </a:rPr>
                        <a:t>Which operating system tool determines how the user can interact with the computer? (1 point)</a:t>
                      </a:r>
                    </a:p>
                  </a:txBody>
                  <a:tcPr/>
                </a:tc>
                <a:tc>
                  <a:txBody>
                    <a:bodyPr/>
                    <a:lstStyle/>
                    <a:p>
                      <a:r>
                        <a:rPr lang="en-GB" sz="1600" dirty="0">
                          <a:latin typeface="+mj-lt"/>
                        </a:rPr>
                        <a:t>Name three factors that can affect the performance of a CPU. (1 point)</a:t>
                      </a:r>
                    </a:p>
                  </a:txBody>
                  <a:tcPr/>
                </a:tc>
                <a:extLst>
                  <a:ext uri="{0D108BD9-81ED-4DB2-BD59-A6C34878D82A}">
                    <a16:rowId xmlns:a16="http://schemas.microsoft.com/office/drawing/2014/main" val="3712293696"/>
                  </a:ext>
                </a:extLst>
              </a:tr>
              <a:tr h="1006630">
                <a:tc>
                  <a:txBody>
                    <a:bodyPr/>
                    <a:lstStyle/>
                    <a:p>
                      <a:r>
                        <a:rPr lang="en-GB" sz="1600" dirty="0">
                          <a:latin typeface="+mj-lt"/>
                        </a:rPr>
                        <a:t>Name the three programming constructs (2 points)</a:t>
                      </a:r>
                    </a:p>
                    <a:p>
                      <a:endParaRPr lang="en-GB" sz="1600" dirty="0">
                        <a:latin typeface="+mj-lt"/>
                      </a:endParaRPr>
                    </a:p>
                    <a:p>
                      <a:endParaRPr lang="en-GB" sz="1600" dirty="0">
                        <a:latin typeface="+mj-lt"/>
                      </a:endParaRPr>
                    </a:p>
                  </a:txBody>
                  <a:tcPr/>
                </a:tc>
                <a:tc>
                  <a:txBody>
                    <a:bodyPr/>
                    <a:lstStyle/>
                    <a:p>
                      <a:r>
                        <a:rPr lang="en-GB" sz="1600" dirty="0">
                          <a:latin typeface="+mj-lt"/>
                        </a:rPr>
                        <a:t>Name three data types (2 points)</a:t>
                      </a:r>
                    </a:p>
                  </a:txBody>
                  <a:tcPr/>
                </a:tc>
                <a:tc>
                  <a:txBody>
                    <a:bodyPr/>
                    <a:lstStyle/>
                    <a:p>
                      <a:r>
                        <a:rPr lang="en-GB" sz="1600" dirty="0">
                          <a:latin typeface="+mj-lt"/>
                        </a:rPr>
                        <a:t>What term is used to describe a named storage location that stores a value that can change at any point? (2 points)</a:t>
                      </a:r>
                    </a:p>
                    <a:p>
                      <a:endParaRPr lang="en-GB" sz="1600" dirty="0">
                        <a:latin typeface="+mj-lt"/>
                      </a:endParaRPr>
                    </a:p>
                    <a:p>
                      <a:endParaRPr lang="en-GB" sz="1600" dirty="0">
                        <a:latin typeface="+mj-lt"/>
                      </a:endParaRPr>
                    </a:p>
                  </a:txBody>
                  <a:tcPr/>
                </a:tc>
                <a:extLst>
                  <a:ext uri="{0D108BD9-81ED-4DB2-BD59-A6C34878D82A}">
                    <a16:rowId xmlns:a16="http://schemas.microsoft.com/office/drawing/2014/main" val="2257671480"/>
                  </a:ext>
                </a:extLst>
              </a:tr>
              <a:tr h="1006630">
                <a:tc>
                  <a:txBody>
                    <a:bodyPr/>
                    <a:lstStyle/>
                    <a:p>
                      <a:r>
                        <a:rPr lang="en-GB" sz="1600" dirty="0">
                          <a:latin typeface="+mj-lt"/>
                        </a:rPr>
                        <a:t>An image that stores 4 bits per pixel can store how many colours? (3 points)</a:t>
                      </a:r>
                    </a:p>
                    <a:p>
                      <a:endParaRPr lang="en-GB" sz="1600" dirty="0">
                        <a:latin typeface="+mj-lt"/>
                      </a:endParaRPr>
                    </a:p>
                    <a:p>
                      <a:endParaRPr lang="en-GB" sz="1600" dirty="0">
                        <a:latin typeface="+mj-lt"/>
                      </a:endParaRPr>
                    </a:p>
                    <a:p>
                      <a:endParaRPr lang="en-GB" sz="1600" dirty="0">
                        <a:latin typeface="+mj-lt"/>
                      </a:endParaRPr>
                    </a:p>
                  </a:txBody>
                  <a:tcPr/>
                </a:tc>
                <a:tc>
                  <a:txBody>
                    <a:bodyPr/>
                    <a:lstStyle/>
                    <a:p>
                      <a:r>
                        <a:rPr lang="en-GB" sz="1600" dirty="0">
                          <a:latin typeface="+mj-lt"/>
                        </a:rPr>
                        <a:t>Which CPU component decodes instructions and sends signals to other components? (3 points)</a:t>
                      </a:r>
                    </a:p>
                  </a:txBody>
                  <a:tcPr/>
                </a:tc>
                <a:tc>
                  <a:txBody>
                    <a:bodyPr/>
                    <a:lstStyle/>
                    <a:p>
                      <a:r>
                        <a:rPr lang="en-GB" sz="1600" dirty="0">
                          <a:latin typeface="+mj-lt"/>
                        </a:rPr>
                        <a:t>Which CPU component stores frequently used instructions? (3 points)</a:t>
                      </a:r>
                    </a:p>
                  </a:txBody>
                  <a:tcPr/>
                </a:tc>
                <a:extLst>
                  <a:ext uri="{0D108BD9-81ED-4DB2-BD59-A6C34878D82A}">
                    <a16:rowId xmlns:a16="http://schemas.microsoft.com/office/drawing/2014/main" val="901875089"/>
                  </a:ext>
                </a:extLst>
              </a:tr>
              <a:tr h="1006630">
                <a:tc>
                  <a:txBody>
                    <a:bodyPr/>
                    <a:lstStyle/>
                    <a:p>
                      <a:r>
                        <a:rPr lang="en-GB" sz="1600" dirty="0">
                          <a:latin typeface="+mj-lt"/>
                        </a:rPr>
                        <a:t>Which CPU register stores the address of the next instruction to be run? (4 points)</a:t>
                      </a:r>
                    </a:p>
                    <a:p>
                      <a:endParaRPr lang="en-GB" sz="1600" dirty="0">
                        <a:latin typeface="+mj-lt"/>
                      </a:endParaRPr>
                    </a:p>
                    <a:p>
                      <a:endParaRPr lang="en-GB" sz="1600" dirty="0">
                        <a:latin typeface="+mj-lt"/>
                      </a:endParaRPr>
                    </a:p>
                    <a:p>
                      <a:endParaRPr lang="en-GB" sz="1600" dirty="0">
                        <a:latin typeface="+mj-lt"/>
                      </a:endParaRPr>
                    </a:p>
                  </a:txBody>
                  <a:tcPr/>
                </a:tc>
                <a:tc>
                  <a:txBody>
                    <a:bodyPr/>
                    <a:lstStyle/>
                    <a:p>
                      <a:r>
                        <a:rPr lang="en-GB" sz="1600" dirty="0">
                          <a:latin typeface="+mj-lt"/>
                        </a:rPr>
                        <a:t>Which CPU register stores the address of the data to be fetched? (4 points)</a:t>
                      </a:r>
                    </a:p>
                  </a:txBody>
                  <a:tcPr/>
                </a:tc>
                <a:tc>
                  <a:txBody>
                    <a:bodyPr/>
                    <a:lstStyle/>
                    <a:p>
                      <a:r>
                        <a:rPr lang="en-GB" sz="1600" dirty="0">
                          <a:latin typeface="+mj-lt"/>
                        </a:rPr>
                        <a:t>Which CPU register stores data taken from main memory? (4 points)</a:t>
                      </a:r>
                    </a:p>
                  </a:txBody>
                  <a:tcPr/>
                </a:tc>
                <a:extLst>
                  <a:ext uri="{0D108BD9-81ED-4DB2-BD59-A6C34878D82A}">
                    <a16:rowId xmlns:a16="http://schemas.microsoft.com/office/drawing/2014/main" val="2577748325"/>
                  </a:ext>
                </a:extLst>
              </a:tr>
            </a:tbl>
          </a:graphicData>
        </a:graphic>
      </p:graphicFrame>
    </p:spTree>
    <p:extLst>
      <p:ext uri="{BB962C8B-B14F-4D97-AF65-F5344CB8AC3E}">
        <p14:creationId xmlns:p14="http://schemas.microsoft.com/office/powerpoint/2010/main" val="3268291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Knowledge retrieval</a:t>
            </a:r>
          </a:p>
          <a:p>
            <a:r>
              <a:rPr lang="en-GB" dirty="0">
                <a:latin typeface="+mj-lt"/>
              </a:rPr>
              <a:t>How many points can you score?</a:t>
            </a:r>
            <a:endParaRPr lang="en-GB" sz="1600" dirty="0">
              <a:latin typeface="+mj-lt"/>
            </a:endParaRPr>
          </a:p>
        </p:txBody>
      </p:sp>
      <p:graphicFrame>
        <p:nvGraphicFramePr>
          <p:cNvPr id="4" name="Table 3">
            <a:extLst>
              <a:ext uri="{FF2B5EF4-FFF2-40B4-BE49-F238E27FC236}">
                <a16:creationId xmlns:a16="http://schemas.microsoft.com/office/drawing/2014/main" id="{C87B7E06-0B40-424C-B627-35422E7A0D9B}"/>
              </a:ext>
            </a:extLst>
          </p:cNvPr>
          <p:cNvGraphicFramePr>
            <a:graphicFrameLocks noGrp="1"/>
          </p:cNvGraphicFramePr>
          <p:nvPr>
            <p:extLst>
              <p:ext uri="{D42A27DB-BD31-4B8C-83A1-F6EECF244321}">
                <p14:modId xmlns:p14="http://schemas.microsoft.com/office/powerpoint/2010/main" val="1117544191"/>
              </p:ext>
            </p:extLst>
          </p:nvPr>
        </p:nvGraphicFramePr>
        <p:xfrm>
          <a:off x="157163" y="927960"/>
          <a:ext cx="11430234" cy="5242560"/>
        </p:xfrm>
        <a:graphic>
          <a:graphicData uri="http://schemas.openxmlformats.org/drawingml/2006/table">
            <a:tbl>
              <a:tblPr firstRow="1" bandRow="1">
                <a:tableStyleId>{5940675A-B579-460E-94D1-54222C63F5DA}</a:tableStyleId>
              </a:tblPr>
              <a:tblGrid>
                <a:gridCol w="3810078">
                  <a:extLst>
                    <a:ext uri="{9D8B030D-6E8A-4147-A177-3AD203B41FA5}">
                      <a16:colId xmlns:a16="http://schemas.microsoft.com/office/drawing/2014/main" val="1419975808"/>
                    </a:ext>
                  </a:extLst>
                </a:gridCol>
                <a:gridCol w="3810078">
                  <a:extLst>
                    <a:ext uri="{9D8B030D-6E8A-4147-A177-3AD203B41FA5}">
                      <a16:colId xmlns:a16="http://schemas.microsoft.com/office/drawing/2014/main" val="293769274"/>
                    </a:ext>
                  </a:extLst>
                </a:gridCol>
                <a:gridCol w="3810078">
                  <a:extLst>
                    <a:ext uri="{9D8B030D-6E8A-4147-A177-3AD203B41FA5}">
                      <a16:colId xmlns:a16="http://schemas.microsoft.com/office/drawing/2014/main" val="1377571787"/>
                    </a:ext>
                  </a:extLst>
                </a:gridCol>
              </a:tblGrid>
              <a:tr h="1006630">
                <a:tc>
                  <a:txBody>
                    <a:bodyPr/>
                    <a:lstStyle/>
                    <a:p>
                      <a:r>
                        <a:rPr lang="en-GB" sz="1600" dirty="0">
                          <a:latin typeface="+mj-lt"/>
                        </a:rPr>
                        <a:t>Which utility program is used to re-arrange and group files together? (1 point)</a:t>
                      </a:r>
                    </a:p>
                    <a:p>
                      <a:endParaRPr lang="en-GB" sz="1600" dirty="0">
                        <a:latin typeface="+mj-lt"/>
                      </a:endParaRPr>
                    </a:p>
                    <a:p>
                      <a:r>
                        <a:rPr lang="en-GB" sz="1600" dirty="0">
                          <a:solidFill>
                            <a:srgbClr val="FF0000"/>
                          </a:solidFill>
                          <a:latin typeface="+mj-lt"/>
                        </a:rPr>
                        <a:t>Defragmentation software</a:t>
                      </a:r>
                    </a:p>
                    <a:p>
                      <a:endParaRPr lang="en-GB" sz="1600" dirty="0">
                        <a:latin typeface="+mj-lt"/>
                      </a:endParaRPr>
                    </a:p>
                  </a:txBody>
                  <a:tcPr/>
                </a:tc>
                <a:tc>
                  <a:txBody>
                    <a:bodyPr/>
                    <a:lstStyle/>
                    <a:p>
                      <a:r>
                        <a:rPr lang="en-GB" sz="1600" kern="1200" dirty="0">
                          <a:solidFill>
                            <a:schemeClr val="tx1"/>
                          </a:solidFill>
                          <a:latin typeface="+mj-lt"/>
                          <a:ea typeface="+mn-ea"/>
                          <a:cs typeface="+mn-cs"/>
                        </a:rPr>
                        <a:t>Which operating system tool determines how the user can interact with the computer? (1 point)</a:t>
                      </a:r>
                    </a:p>
                    <a:p>
                      <a:r>
                        <a:rPr lang="en-GB" sz="1600" kern="1200" dirty="0">
                          <a:solidFill>
                            <a:srgbClr val="FF0000"/>
                          </a:solidFill>
                          <a:latin typeface="+mj-lt"/>
                          <a:ea typeface="+mn-ea"/>
                          <a:cs typeface="+mn-cs"/>
                        </a:rPr>
                        <a:t>User interface</a:t>
                      </a:r>
                    </a:p>
                  </a:txBody>
                  <a:tcPr/>
                </a:tc>
                <a:tc>
                  <a:txBody>
                    <a:bodyPr/>
                    <a:lstStyle/>
                    <a:p>
                      <a:r>
                        <a:rPr lang="en-GB" sz="1600" dirty="0">
                          <a:latin typeface="+mj-lt"/>
                        </a:rPr>
                        <a:t>Name three factors that can affect the performance of a CPU. (1 point)</a:t>
                      </a:r>
                    </a:p>
                    <a:p>
                      <a:endParaRPr lang="en-GB" sz="1600" dirty="0">
                        <a:latin typeface="+mj-lt"/>
                      </a:endParaRPr>
                    </a:p>
                    <a:p>
                      <a:r>
                        <a:rPr lang="en-GB" sz="1600" dirty="0">
                          <a:solidFill>
                            <a:srgbClr val="FF0000"/>
                          </a:solidFill>
                          <a:latin typeface="+mj-lt"/>
                        </a:rPr>
                        <a:t>Number of cores, Cache size, Clock speed</a:t>
                      </a:r>
                    </a:p>
                  </a:txBody>
                  <a:tcPr/>
                </a:tc>
                <a:extLst>
                  <a:ext uri="{0D108BD9-81ED-4DB2-BD59-A6C34878D82A}">
                    <a16:rowId xmlns:a16="http://schemas.microsoft.com/office/drawing/2014/main" val="3712293696"/>
                  </a:ext>
                </a:extLst>
              </a:tr>
              <a:tr h="1006630">
                <a:tc>
                  <a:txBody>
                    <a:bodyPr/>
                    <a:lstStyle/>
                    <a:p>
                      <a:r>
                        <a:rPr lang="en-GB" sz="1600" dirty="0">
                          <a:latin typeface="+mj-lt"/>
                        </a:rPr>
                        <a:t>Name the three programming constructs (2 points)</a:t>
                      </a:r>
                    </a:p>
                    <a:p>
                      <a:endParaRPr lang="en-GB" sz="1600" dirty="0">
                        <a:latin typeface="+mj-lt"/>
                      </a:endParaRPr>
                    </a:p>
                    <a:p>
                      <a:r>
                        <a:rPr lang="en-GB" sz="1600" dirty="0">
                          <a:solidFill>
                            <a:srgbClr val="FF0000"/>
                          </a:solidFill>
                          <a:latin typeface="+mj-lt"/>
                        </a:rPr>
                        <a:t>Sequence, Selection and Iteration.</a:t>
                      </a:r>
                    </a:p>
                  </a:txBody>
                  <a:tcPr/>
                </a:tc>
                <a:tc>
                  <a:txBody>
                    <a:bodyPr/>
                    <a:lstStyle/>
                    <a:p>
                      <a:r>
                        <a:rPr lang="en-GB" sz="1600" dirty="0">
                          <a:latin typeface="+mj-lt"/>
                        </a:rPr>
                        <a:t>Name three data types (2 points)</a:t>
                      </a:r>
                    </a:p>
                    <a:p>
                      <a:endParaRPr lang="en-GB" sz="1600" dirty="0">
                        <a:latin typeface="+mj-lt"/>
                      </a:endParaRPr>
                    </a:p>
                    <a:p>
                      <a:r>
                        <a:rPr lang="en-GB" sz="1600" dirty="0">
                          <a:solidFill>
                            <a:srgbClr val="FF0000"/>
                          </a:solidFill>
                          <a:latin typeface="+mj-lt"/>
                        </a:rPr>
                        <a:t>Float, Integer, Boolean, String and Character.</a:t>
                      </a:r>
                    </a:p>
                  </a:txBody>
                  <a:tcPr/>
                </a:tc>
                <a:tc>
                  <a:txBody>
                    <a:bodyPr/>
                    <a:lstStyle/>
                    <a:p>
                      <a:r>
                        <a:rPr lang="en-GB" sz="1600" dirty="0">
                          <a:latin typeface="+mj-lt"/>
                        </a:rPr>
                        <a:t>What term is used to describe a named storage location that stores a value that can change at any point? (2 points)</a:t>
                      </a:r>
                    </a:p>
                    <a:p>
                      <a:r>
                        <a:rPr lang="en-GB" sz="1600" dirty="0">
                          <a:solidFill>
                            <a:srgbClr val="FF0000"/>
                          </a:solidFill>
                          <a:latin typeface="+mj-lt"/>
                        </a:rPr>
                        <a:t>Variable</a:t>
                      </a:r>
                    </a:p>
                    <a:p>
                      <a:endParaRPr lang="en-GB" sz="1600" dirty="0">
                        <a:latin typeface="+mj-lt"/>
                      </a:endParaRPr>
                    </a:p>
                  </a:txBody>
                  <a:tcPr/>
                </a:tc>
                <a:extLst>
                  <a:ext uri="{0D108BD9-81ED-4DB2-BD59-A6C34878D82A}">
                    <a16:rowId xmlns:a16="http://schemas.microsoft.com/office/drawing/2014/main" val="2257671480"/>
                  </a:ext>
                </a:extLst>
              </a:tr>
              <a:tr h="1006630">
                <a:tc>
                  <a:txBody>
                    <a:bodyPr/>
                    <a:lstStyle/>
                    <a:p>
                      <a:r>
                        <a:rPr lang="en-GB" sz="1600" dirty="0">
                          <a:latin typeface="+mj-lt"/>
                        </a:rPr>
                        <a:t>An image that stores 4 bits per pixel can store how many colours? (3 points)</a:t>
                      </a:r>
                    </a:p>
                    <a:p>
                      <a:r>
                        <a:rPr lang="en-GB" sz="1600" dirty="0">
                          <a:solidFill>
                            <a:srgbClr val="FF0000"/>
                          </a:solidFill>
                          <a:latin typeface="+mj-lt"/>
                        </a:rPr>
                        <a:t>16 colours</a:t>
                      </a:r>
                    </a:p>
                    <a:p>
                      <a:endParaRPr lang="en-GB" sz="1600" dirty="0">
                        <a:latin typeface="+mj-lt"/>
                      </a:endParaRPr>
                    </a:p>
                    <a:p>
                      <a:endParaRPr lang="en-GB" sz="1600" dirty="0">
                        <a:latin typeface="+mj-lt"/>
                      </a:endParaRPr>
                    </a:p>
                  </a:txBody>
                  <a:tcPr/>
                </a:tc>
                <a:tc>
                  <a:txBody>
                    <a:bodyPr/>
                    <a:lstStyle/>
                    <a:p>
                      <a:r>
                        <a:rPr lang="en-GB" sz="1600" dirty="0">
                          <a:latin typeface="+mj-lt"/>
                        </a:rPr>
                        <a:t>Which CPU component decodes instructions and sends signals to other components? (3 points)</a:t>
                      </a:r>
                    </a:p>
                    <a:p>
                      <a:r>
                        <a:rPr lang="en-GB" sz="1600" dirty="0">
                          <a:solidFill>
                            <a:srgbClr val="FF0000"/>
                          </a:solidFill>
                          <a:latin typeface="+mj-lt"/>
                        </a:rPr>
                        <a:t>Control Unit</a:t>
                      </a:r>
                    </a:p>
                  </a:txBody>
                  <a:tcPr/>
                </a:tc>
                <a:tc>
                  <a:txBody>
                    <a:bodyPr/>
                    <a:lstStyle/>
                    <a:p>
                      <a:r>
                        <a:rPr lang="en-GB" sz="1600" dirty="0">
                          <a:latin typeface="+mj-lt"/>
                        </a:rPr>
                        <a:t>Which CPU component stores frequently used instructions? (3 points)</a:t>
                      </a:r>
                    </a:p>
                    <a:p>
                      <a:r>
                        <a:rPr lang="en-GB" sz="1600" dirty="0">
                          <a:solidFill>
                            <a:srgbClr val="FF0000"/>
                          </a:solidFill>
                          <a:latin typeface="+mj-lt"/>
                        </a:rPr>
                        <a:t>Cache</a:t>
                      </a:r>
                    </a:p>
                  </a:txBody>
                  <a:tcPr/>
                </a:tc>
                <a:extLst>
                  <a:ext uri="{0D108BD9-81ED-4DB2-BD59-A6C34878D82A}">
                    <a16:rowId xmlns:a16="http://schemas.microsoft.com/office/drawing/2014/main" val="901875089"/>
                  </a:ext>
                </a:extLst>
              </a:tr>
              <a:tr h="1006630">
                <a:tc>
                  <a:txBody>
                    <a:bodyPr/>
                    <a:lstStyle/>
                    <a:p>
                      <a:r>
                        <a:rPr lang="en-GB" sz="1600" dirty="0">
                          <a:latin typeface="+mj-lt"/>
                        </a:rPr>
                        <a:t>Which CPU register stores the address of the next instruction to be run? (4 points)</a:t>
                      </a:r>
                    </a:p>
                    <a:p>
                      <a:endParaRPr lang="en-GB" sz="1600" dirty="0">
                        <a:solidFill>
                          <a:srgbClr val="FF0000"/>
                        </a:solidFill>
                        <a:latin typeface="+mj-lt"/>
                      </a:endParaRPr>
                    </a:p>
                    <a:p>
                      <a:r>
                        <a:rPr lang="en-GB" sz="1600" dirty="0">
                          <a:solidFill>
                            <a:srgbClr val="FF0000"/>
                          </a:solidFill>
                          <a:latin typeface="+mj-lt"/>
                        </a:rPr>
                        <a:t>Program Counter</a:t>
                      </a:r>
                    </a:p>
                    <a:p>
                      <a:endParaRPr lang="en-GB" sz="1600" dirty="0">
                        <a:latin typeface="+mj-lt"/>
                      </a:endParaRPr>
                    </a:p>
                  </a:txBody>
                  <a:tcPr/>
                </a:tc>
                <a:tc>
                  <a:txBody>
                    <a:bodyPr/>
                    <a:lstStyle/>
                    <a:p>
                      <a:r>
                        <a:rPr lang="en-GB" sz="1600" dirty="0">
                          <a:latin typeface="+mj-lt"/>
                        </a:rPr>
                        <a:t>Which CPU register stores the address of the data to be fetched? (4 points)</a:t>
                      </a:r>
                    </a:p>
                    <a:p>
                      <a:endParaRPr lang="en-GB" sz="1600" dirty="0">
                        <a:solidFill>
                          <a:srgbClr val="FF0000"/>
                        </a:solidFill>
                        <a:latin typeface="+mj-lt"/>
                      </a:endParaRPr>
                    </a:p>
                    <a:p>
                      <a:r>
                        <a:rPr lang="en-GB" sz="1600" dirty="0">
                          <a:solidFill>
                            <a:srgbClr val="FF0000"/>
                          </a:solidFill>
                          <a:latin typeface="+mj-lt"/>
                        </a:rPr>
                        <a:t>Memory Address Register</a:t>
                      </a:r>
                    </a:p>
                  </a:txBody>
                  <a:tcPr/>
                </a:tc>
                <a:tc>
                  <a:txBody>
                    <a:bodyPr/>
                    <a:lstStyle/>
                    <a:p>
                      <a:r>
                        <a:rPr lang="en-GB" sz="1600" dirty="0">
                          <a:latin typeface="+mj-lt"/>
                        </a:rPr>
                        <a:t>Which CPU register stores data taken from main memory? (4 points)</a:t>
                      </a:r>
                    </a:p>
                    <a:p>
                      <a:endParaRPr lang="en-GB" sz="1600" dirty="0">
                        <a:latin typeface="+mj-lt"/>
                      </a:endParaRPr>
                    </a:p>
                    <a:p>
                      <a:r>
                        <a:rPr lang="en-GB" sz="1600" dirty="0">
                          <a:solidFill>
                            <a:srgbClr val="FF0000"/>
                          </a:solidFill>
                          <a:latin typeface="+mj-lt"/>
                        </a:rPr>
                        <a:t>Memory Data Register</a:t>
                      </a:r>
                    </a:p>
                  </a:txBody>
                  <a:tcPr/>
                </a:tc>
                <a:extLst>
                  <a:ext uri="{0D108BD9-81ED-4DB2-BD59-A6C34878D82A}">
                    <a16:rowId xmlns:a16="http://schemas.microsoft.com/office/drawing/2014/main" val="2577748325"/>
                  </a:ext>
                </a:extLst>
              </a:tr>
            </a:tbl>
          </a:graphicData>
        </a:graphic>
      </p:graphicFrame>
    </p:spTree>
    <p:extLst>
      <p:ext uri="{BB962C8B-B14F-4D97-AF65-F5344CB8AC3E}">
        <p14:creationId xmlns:p14="http://schemas.microsoft.com/office/powerpoint/2010/main" val="16902714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Exam prep!</a:t>
            </a:r>
          </a:p>
          <a:p>
            <a:r>
              <a:rPr lang="en-GB" dirty="0">
                <a:latin typeface="+mj-lt"/>
              </a:rPr>
              <a:t>The revision starts here!!</a:t>
            </a:r>
            <a:endParaRPr lang="en-GB" sz="1600" dirty="0">
              <a:latin typeface="+mj-lt"/>
            </a:endParaRPr>
          </a:p>
        </p:txBody>
      </p:sp>
      <p:sp>
        <p:nvSpPr>
          <p:cNvPr id="2" name="TextBox 1">
            <a:extLst>
              <a:ext uri="{FF2B5EF4-FFF2-40B4-BE49-F238E27FC236}">
                <a16:creationId xmlns:a16="http://schemas.microsoft.com/office/drawing/2014/main" id="{D7D5AECA-38E1-44DC-A46A-F1A91FCAA9F5}"/>
              </a:ext>
            </a:extLst>
          </p:cNvPr>
          <p:cNvSpPr txBox="1"/>
          <p:nvPr/>
        </p:nvSpPr>
        <p:spPr>
          <a:xfrm>
            <a:off x="271463" y="1036213"/>
            <a:ext cx="8088766" cy="2966646"/>
          </a:xfrm>
          <a:prstGeom prst="rect">
            <a:avLst/>
          </a:prstGeom>
          <a:noFill/>
          <a:ln>
            <a:solidFill>
              <a:schemeClr val="tx1"/>
            </a:solidFill>
          </a:ln>
        </p:spPr>
        <p:txBody>
          <a:bodyPr wrap="square" rtlCol="0">
            <a:spAutoFit/>
          </a:bodyPr>
          <a:lstStyle/>
          <a:p>
            <a:pPr marL="457200" indent="-457200">
              <a:buFont typeface="+mj-lt"/>
              <a:buAutoNum type="arabicPeriod"/>
            </a:pPr>
            <a:r>
              <a:rPr lang="en-GB" sz="2000" dirty="0">
                <a:latin typeface="+mj-lt"/>
              </a:rPr>
              <a:t>Identify the difference between an IMAP and POP3.</a:t>
            </a:r>
          </a:p>
          <a:p>
            <a:endParaRPr lang="en-GB" sz="2000" dirty="0">
              <a:latin typeface="+mj-lt"/>
            </a:endParaRPr>
          </a:p>
          <a:p>
            <a:pPr>
              <a:lnSpc>
                <a:spcPct val="200000"/>
              </a:lnSpc>
            </a:pPr>
            <a:r>
              <a:rPr lang="en-GB" sz="2000" dirty="0">
                <a:latin typeface="+mj-lt"/>
              </a:rPr>
              <a:t>       ………………………………………………………………………….</a:t>
            </a:r>
          </a:p>
          <a:p>
            <a:pPr>
              <a:lnSpc>
                <a:spcPct val="200000"/>
              </a:lnSpc>
            </a:pPr>
            <a:r>
              <a:rPr lang="en-GB" sz="2000" dirty="0">
                <a:latin typeface="+mj-lt"/>
              </a:rPr>
              <a:t>       ………………………………………………………………………….</a:t>
            </a:r>
          </a:p>
          <a:p>
            <a:pPr>
              <a:lnSpc>
                <a:spcPct val="200000"/>
              </a:lnSpc>
            </a:pPr>
            <a:r>
              <a:rPr lang="en-GB" sz="2000" dirty="0">
                <a:latin typeface="+mj-lt"/>
              </a:rPr>
              <a:t>       ………………………………………………………………………….</a:t>
            </a:r>
          </a:p>
          <a:p>
            <a:pPr algn="r">
              <a:lnSpc>
                <a:spcPct val="150000"/>
              </a:lnSpc>
            </a:pPr>
            <a:r>
              <a:rPr lang="en-GB" sz="2000" dirty="0">
                <a:latin typeface="+mj-lt"/>
              </a:rPr>
              <a:t>              </a:t>
            </a:r>
            <a:r>
              <a:rPr lang="en-GB" sz="2000" b="1" dirty="0">
                <a:latin typeface="+mj-lt"/>
              </a:rPr>
              <a:t>[1]</a:t>
            </a:r>
            <a:endParaRPr lang="en-GB" sz="2000" dirty="0">
              <a:latin typeface="+mj-lt"/>
            </a:endParaRPr>
          </a:p>
        </p:txBody>
      </p:sp>
      <p:sp>
        <p:nvSpPr>
          <p:cNvPr id="4" name="TextBox 3">
            <a:extLst>
              <a:ext uri="{FF2B5EF4-FFF2-40B4-BE49-F238E27FC236}">
                <a16:creationId xmlns:a16="http://schemas.microsoft.com/office/drawing/2014/main" id="{90A62176-331C-4BCE-BC6E-C3967594F09E}"/>
              </a:ext>
            </a:extLst>
          </p:cNvPr>
          <p:cNvSpPr txBox="1"/>
          <p:nvPr/>
        </p:nvSpPr>
        <p:spPr>
          <a:xfrm>
            <a:off x="8572500" y="1036213"/>
            <a:ext cx="3348037" cy="1938992"/>
          </a:xfrm>
          <a:prstGeom prst="rect">
            <a:avLst/>
          </a:prstGeom>
          <a:noFill/>
          <a:ln>
            <a:solidFill>
              <a:schemeClr val="tx1"/>
            </a:solidFill>
          </a:ln>
        </p:spPr>
        <p:txBody>
          <a:bodyPr wrap="square" rtlCol="0">
            <a:spAutoFit/>
          </a:bodyPr>
          <a:lstStyle/>
          <a:p>
            <a:r>
              <a:rPr lang="en-GB" sz="2000" dirty="0">
                <a:latin typeface="+mj-lt"/>
              </a:rPr>
              <a:t>Identify means to…</a:t>
            </a:r>
          </a:p>
          <a:p>
            <a:endParaRPr lang="en-GB" sz="2000" dirty="0">
              <a:latin typeface="+mj-lt"/>
            </a:endParaRPr>
          </a:p>
          <a:p>
            <a:r>
              <a:rPr lang="en-GB" sz="2000" dirty="0">
                <a:latin typeface="+mj-lt"/>
              </a:rPr>
              <a:t>Provide an answer from a number of possibilities. Recognise and state briefly a</a:t>
            </a:r>
          </a:p>
          <a:p>
            <a:r>
              <a:rPr lang="en-GB" sz="2000" dirty="0">
                <a:latin typeface="+mj-lt"/>
              </a:rPr>
              <a:t>distinguishing factor or feature.</a:t>
            </a:r>
            <a:endParaRPr lang="en-GB" dirty="0"/>
          </a:p>
        </p:txBody>
      </p:sp>
      <p:sp>
        <p:nvSpPr>
          <p:cNvPr id="11" name="TextBox 10">
            <a:extLst>
              <a:ext uri="{FF2B5EF4-FFF2-40B4-BE49-F238E27FC236}">
                <a16:creationId xmlns:a16="http://schemas.microsoft.com/office/drawing/2014/main" id="{1B5CA7F2-05CB-463C-A376-11A6A7E0B9D8}"/>
              </a:ext>
            </a:extLst>
          </p:cNvPr>
          <p:cNvSpPr txBox="1"/>
          <p:nvPr/>
        </p:nvSpPr>
        <p:spPr>
          <a:xfrm>
            <a:off x="8572500" y="3067707"/>
            <a:ext cx="3348037" cy="1938992"/>
          </a:xfrm>
          <a:prstGeom prst="rect">
            <a:avLst/>
          </a:prstGeom>
          <a:noFill/>
          <a:ln>
            <a:solidFill>
              <a:schemeClr val="tx1"/>
            </a:solidFill>
          </a:ln>
        </p:spPr>
        <p:txBody>
          <a:bodyPr wrap="square" rtlCol="0">
            <a:spAutoFit/>
          </a:bodyPr>
          <a:lstStyle/>
          <a:p>
            <a:r>
              <a:rPr lang="en-GB" sz="2000" dirty="0">
                <a:latin typeface="+mj-lt"/>
              </a:rPr>
              <a:t>In this question you need two key points such as:</a:t>
            </a:r>
          </a:p>
          <a:p>
            <a:endParaRPr lang="en-GB" sz="2000" dirty="0">
              <a:latin typeface="+mj-lt"/>
            </a:endParaRPr>
          </a:p>
          <a:p>
            <a:pPr marL="342900" indent="-342900">
              <a:buFontTx/>
              <a:buChar char="-"/>
            </a:pPr>
            <a:r>
              <a:rPr lang="en-GB" sz="2000" dirty="0">
                <a:latin typeface="+mj-lt"/>
              </a:rPr>
              <a:t>1 mark for the difference so there must be a comparison.</a:t>
            </a:r>
          </a:p>
        </p:txBody>
      </p:sp>
    </p:spTree>
    <p:extLst>
      <p:ext uri="{BB962C8B-B14F-4D97-AF65-F5344CB8AC3E}">
        <p14:creationId xmlns:p14="http://schemas.microsoft.com/office/powerpoint/2010/main" val="1486286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Exam prep!</a:t>
            </a:r>
          </a:p>
          <a:p>
            <a:r>
              <a:rPr lang="en-GB" dirty="0">
                <a:latin typeface="+mj-lt"/>
              </a:rPr>
              <a:t>The revision starts here!!</a:t>
            </a:r>
            <a:endParaRPr lang="en-GB" sz="1600" dirty="0">
              <a:latin typeface="+mj-lt"/>
            </a:endParaRPr>
          </a:p>
        </p:txBody>
      </p:sp>
      <p:sp>
        <p:nvSpPr>
          <p:cNvPr id="4" name="TextBox 3">
            <a:extLst>
              <a:ext uri="{FF2B5EF4-FFF2-40B4-BE49-F238E27FC236}">
                <a16:creationId xmlns:a16="http://schemas.microsoft.com/office/drawing/2014/main" id="{90A62176-331C-4BCE-BC6E-C3967594F09E}"/>
              </a:ext>
            </a:extLst>
          </p:cNvPr>
          <p:cNvSpPr txBox="1"/>
          <p:nvPr/>
        </p:nvSpPr>
        <p:spPr>
          <a:xfrm>
            <a:off x="8572500" y="1036213"/>
            <a:ext cx="3348037" cy="3785652"/>
          </a:xfrm>
          <a:prstGeom prst="rect">
            <a:avLst/>
          </a:prstGeom>
          <a:solidFill>
            <a:schemeClr val="accent5">
              <a:lumMod val="20000"/>
              <a:lumOff val="80000"/>
            </a:schemeClr>
          </a:solidFill>
          <a:ln>
            <a:solidFill>
              <a:schemeClr val="tx1"/>
            </a:solidFill>
          </a:ln>
        </p:spPr>
        <p:txBody>
          <a:bodyPr wrap="square" rtlCol="0">
            <a:spAutoFit/>
          </a:bodyPr>
          <a:lstStyle/>
          <a:p>
            <a:r>
              <a:rPr lang="en-GB" sz="2000" dirty="0">
                <a:latin typeface="+mj-lt"/>
              </a:rPr>
              <a:t>Mark scheme</a:t>
            </a:r>
          </a:p>
          <a:p>
            <a:endParaRPr lang="en-GB" sz="2000" dirty="0">
              <a:latin typeface="+mj-lt"/>
            </a:endParaRPr>
          </a:p>
          <a:p>
            <a:pPr marL="342900" indent="-342900">
              <a:buFont typeface="Arial" panose="020B0604020202020204" pitchFamily="34" charset="0"/>
              <a:buChar char="•"/>
            </a:pPr>
            <a:r>
              <a:rPr lang="en-GB" sz="2000" dirty="0">
                <a:latin typeface="+mj-lt"/>
              </a:rPr>
              <a:t>POP3 downloads the email from a server to a single computer, then deletes the email from the server.</a:t>
            </a:r>
          </a:p>
          <a:p>
            <a:pPr marL="342900" indent="-342900">
              <a:buFont typeface="Arial" panose="020B0604020202020204" pitchFamily="34" charset="0"/>
              <a:buChar char="•"/>
            </a:pPr>
            <a:endParaRPr lang="en-GB" sz="2000" dirty="0">
              <a:latin typeface="+mj-lt"/>
            </a:endParaRPr>
          </a:p>
          <a:p>
            <a:pPr marL="342900" indent="-342900">
              <a:buFont typeface="Arial" panose="020B0604020202020204" pitchFamily="34" charset="0"/>
              <a:buChar char="•"/>
            </a:pPr>
            <a:r>
              <a:rPr lang="en-GB" sz="2000" dirty="0">
                <a:latin typeface="+mj-lt"/>
              </a:rPr>
              <a:t>On the other hand, IMAP stores the message on a server and synchronizes the message across multiple devices.</a:t>
            </a:r>
          </a:p>
        </p:txBody>
      </p:sp>
      <p:sp>
        <p:nvSpPr>
          <p:cNvPr id="10" name="TextBox 9">
            <a:extLst>
              <a:ext uri="{FF2B5EF4-FFF2-40B4-BE49-F238E27FC236}">
                <a16:creationId xmlns:a16="http://schemas.microsoft.com/office/drawing/2014/main" id="{3BC1FDD8-ABA0-4821-9A84-D1D23C29A643}"/>
              </a:ext>
            </a:extLst>
          </p:cNvPr>
          <p:cNvSpPr txBox="1"/>
          <p:nvPr/>
        </p:nvSpPr>
        <p:spPr>
          <a:xfrm>
            <a:off x="271463" y="1036213"/>
            <a:ext cx="8088766" cy="1938992"/>
          </a:xfrm>
          <a:prstGeom prst="rect">
            <a:avLst/>
          </a:prstGeom>
          <a:noFill/>
          <a:ln>
            <a:solidFill>
              <a:schemeClr val="tx1"/>
            </a:solidFill>
          </a:ln>
        </p:spPr>
        <p:txBody>
          <a:bodyPr wrap="square" rtlCol="0">
            <a:spAutoFit/>
          </a:bodyPr>
          <a:lstStyle/>
          <a:p>
            <a:pPr marL="457200" indent="-457200">
              <a:buFont typeface="+mj-lt"/>
              <a:buAutoNum type="arabicPeriod"/>
            </a:pPr>
            <a:r>
              <a:rPr lang="en-GB" sz="2000" dirty="0">
                <a:latin typeface="+mj-lt"/>
              </a:rPr>
              <a:t>Identify the difference between an IMAP and POP3.</a:t>
            </a:r>
          </a:p>
          <a:p>
            <a:endParaRPr lang="en-GB" sz="2000" dirty="0">
              <a:latin typeface="+mj-lt"/>
            </a:endParaRPr>
          </a:p>
          <a:p>
            <a:r>
              <a:rPr lang="en-GB" sz="2000" dirty="0">
                <a:solidFill>
                  <a:srgbClr val="FF0000"/>
                </a:solidFill>
                <a:latin typeface="+mj-lt"/>
              </a:rPr>
              <a:t>IMAP is a protocol that allows the user to receive emails that can be stored on the mail server, whereas POP deletes it from the mail server and stores it on the user’s device.</a:t>
            </a:r>
          </a:p>
          <a:p>
            <a:pPr algn="r"/>
            <a:r>
              <a:rPr lang="en-GB" sz="2000" dirty="0">
                <a:latin typeface="+mj-lt"/>
              </a:rPr>
              <a:t>           </a:t>
            </a:r>
            <a:r>
              <a:rPr lang="en-GB" sz="2000" b="1" dirty="0">
                <a:latin typeface="+mj-lt"/>
              </a:rPr>
              <a:t>[1]</a:t>
            </a:r>
            <a:endParaRPr lang="en-GB" sz="2000" dirty="0">
              <a:latin typeface="+mj-lt"/>
            </a:endParaRPr>
          </a:p>
        </p:txBody>
      </p:sp>
    </p:spTree>
    <p:extLst>
      <p:ext uri="{BB962C8B-B14F-4D97-AF65-F5344CB8AC3E}">
        <p14:creationId xmlns:p14="http://schemas.microsoft.com/office/powerpoint/2010/main" val="34597710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6B3-D03C-4451-8EB4-18D3076077B3}"/>
              </a:ext>
            </a:extLst>
          </p:cNvPr>
          <p:cNvSpPr>
            <a:spLocks noGrp="1"/>
          </p:cNvSpPr>
          <p:nvPr>
            <p:ph type="title"/>
          </p:nvPr>
        </p:nvSpPr>
        <p:spPr/>
        <p:txBody>
          <a:bodyPr/>
          <a:lstStyle/>
          <a:p>
            <a:r>
              <a:rPr lang="en-US" dirty="0"/>
              <a:t>Lesson Objectives:</a:t>
            </a:r>
          </a:p>
        </p:txBody>
      </p:sp>
      <p:sp>
        <p:nvSpPr>
          <p:cNvPr id="3" name="Text Placeholder 2">
            <a:extLst>
              <a:ext uri="{FF2B5EF4-FFF2-40B4-BE49-F238E27FC236}">
                <a16:creationId xmlns:a16="http://schemas.microsoft.com/office/drawing/2014/main" id="{348A36BD-3D0C-42D5-A5D3-CE11F484185A}"/>
              </a:ext>
            </a:extLst>
          </p:cNvPr>
          <p:cNvSpPr>
            <a:spLocks noGrp="1"/>
          </p:cNvSpPr>
          <p:nvPr>
            <p:ph type="body" sz="quarter" idx="12"/>
          </p:nvPr>
        </p:nvSpPr>
        <p:spPr/>
        <p:txBody>
          <a:bodyPr/>
          <a:lstStyle/>
          <a:p>
            <a:r>
              <a:rPr lang="en-US" noProof="1"/>
              <a:t>Curricular goal:</a:t>
            </a:r>
          </a:p>
        </p:txBody>
      </p:sp>
      <p:sp>
        <p:nvSpPr>
          <p:cNvPr id="4" name="Content Placeholder 3">
            <a:extLst>
              <a:ext uri="{FF2B5EF4-FFF2-40B4-BE49-F238E27FC236}">
                <a16:creationId xmlns:a16="http://schemas.microsoft.com/office/drawing/2014/main" id="{5F0977C3-BD7D-4617-8DF1-56211456D512}"/>
              </a:ext>
            </a:extLst>
          </p:cNvPr>
          <p:cNvSpPr>
            <a:spLocks noGrp="1"/>
          </p:cNvSpPr>
          <p:nvPr>
            <p:ph sz="half" idx="1"/>
          </p:nvPr>
        </p:nvSpPr>
        <p:spPr>
          <a:xfrm>
            <a:off x="360000" y="1440362"/>
            <a:ext cx="6992936" cy="4500000"/>
          </a:xfrm>
        </p:spPr>
        <p:txBody>
          <a:bodyPr/>
          <a:lstStyle/>
          <a:p>
            <a:r>
              <a:rPr lang="en-GB" dirty="0"/>
              <a:t>Learners should understand the following threats to data stored on computer systems and online:</a:t>
            </a:r>
          </a:p>
          <a:p>
            <a:pPr lvl="1"/>
            <a:r>
              <a:rPr lang="en-GB" dirty="0"/>
              <a:t>accidental damage – identifying how data can be at risk from accidental </a:t>
            </a:r>
            <a:r>
              <a:rPr lang="en-GB"/>
              <a:t>destruction.</a:t>
            </a:r>
          </a:p>
          <a:p>
            <a:pPr lvl="1"/>
            <a:r>
              <a:rPr lang="en-GB"/>
              <a:t>malicious </a:t>
            </a:r>
            <a:r>
              <a:rPr lang="en-GB" dirty="0"/>
              <a:t>and deliberate damage.</a:t>
            </a:r>
          </a:p>
          <a:p>
            <a:pPr marL="0" indent="0">
              <a:buNone/>
            </a:pPr>
            <a:endParaRPr lang="en-GB" dirty="0"/>
          </a:p>
          <a:p>
            <a:pPr marL="0" indent="0">
              <a:buNone/>
            </a:pPr>
            <a:endParaRPr lang="en-GB" dirty="0"/>
          </a:p>
          <a:p>
            <a:r>
              <a:rPr lang="en-GB" dirty="0"/>
              <a:t>Understand that data breaches can be accidental or deliberate. </a:t>
            </a:r>
          </a:p>
          <a:p>
            <a:r>
              <a:rPr lang="en-GB" dirty="0"/>
              <a:t>Identify a wide range of social engineering techniques, how they work and how they can be prevented.</a:t>
            </a:r>
          </a:p>
          <a:p>
            <a:endParaRPr lang="en-GB" dirty="0"/>
          </a:p>
          <a:p>
            <a:pPr marL="0" indent="0">
              <a:buNone/>
            </a:pPr>
            <a:endParaRPr lang="en-GB" dirty="0"/>
          </a:p>
        </p:txBody>
      </p:sp>
      <p:cxnSp>
        <p:nvCxnSpPr>
          <p:cNvPr id="7" name="Straight Connector 6">
            <a:extLst>
              <a:ext uri="{FF2B5EF4-FFF2-40B4-BE49-F238E27FC236}">
                <a16:creationId xmlns:a16="http://schemas.microsoft.com/office/drawing/2014/main" id="{4B51536B-93ED-432A-BBEA-AF185E2233AE}"/>
              </a:ext>
              <a:ext uri="{C183D7F6-B498-43B3-948B-1728B52AA6E4}">
                <adec:decorative xmlns:adec="http://schemas.microsoft.com/office/drawing/2017/decorative" val="1"/>
              </a:ext>
            </a:extLst>
          </p:cNvPr>
          <p:cNvCxnSpPr/>
          <p:nvPr/>
        </p:nvCxnSpPr>
        <p:spPr>
          <a:xfrm>
            <a:off x="7804352" y="1204506"/>
            <a:ext cx="0" cy="4093388"/>
          </a:xfrm>
          <a:prstGeom prst="line">
            <a:avLst/>
          </a:prstGeom>
          <a:ln w="635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Slide Number Placeholder 4">
            <a:extLst>
              <a:ext uri="{FF2B5EF4-FFF2-40B4-BE49-F238E27FC236}">
                <a16:creationId xmlns:a16="http://schemas.microsoft.com/office/drawing/2014/main" id="{3619E243-D955-4AE4-B703-304B0F84084C}"/>
              </a:ext>
            </a:extLst>
          </p:cNvPr>
          <p:cNvSpPr>
            <a:spLocks noGrp="1"/>
          </p:cNvSpPr>
          <p:nvPr>
            <p:ph type="sldNum" sz="quarter" idx="15"/>
          </p:nvPr>
        </p:nvSpPr>
        <p:spPr/>
        <p:txBody>
          <a:bodyPr/>
          <a:lstStyle/>
          <a:p>
            <a:fld id="{058DB212-BFA2-403F-85EF-DFD3FF6D973A}" type="slidenum">
              <a:rPr lang="en-US" smtClean="0"/>
              <a:pPr/>
              <a:t>6</a:t>
            </a:fld>
            <a:endParaRPr lang="en-US" dirty="0"/>
          </a:p>
        </p:txBody>
      </p:sp>
      <p:sp>
        <p:nvSpPr>
          <p:cNvPr id="12" name="Text Placeholder 2">
            <a:extLst>
              <a:ext uri="{FF2B5EF4-FFF2-40B4-BE49-F238E27FC236}">
                <a16:creationId xmlns:a16="http://schemas.microsoft.com/office/drawing/2014/main" id="{348A36BD-3D0C-42D5-A5D3-CE11F484185A}"/>
              </a:ext>
            </a:extLst>
          </p:cNvPr>
          <p:cNvSpPr txBox="1">
            <a:spLocks/>
          </p:cNvSpPr>
          <p:nvPr/>
        </p:nvSpPr>
        <p:spPr>
          <a:xfrm>
            <a:off x="359999" y="2890838"/>
            <a:ext cx="6992937" cy="360362"/>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2100" kern="1200">
                <a:solidFill>
                  <a:schemeClr val="tx1">
                    <a:lumMod val="75000"/>
                    <a:lumOff val="25000"/>
                  </a:schemeClr>
                </a:solidFill>
                <a:latin typeface="+mj-lt"/>
                <a:ea typeface="+mn-ea"/>
                <a:cs typeface="+mn-cs"/>
              </a:defRPr>
            </a:lvl1pPr>
            <a:lvl2pPr marL="536575" indent="-27305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2pPr>
            <a:lvl3pPr marL="811213" indent="-274638"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3pPr>
            <a:lvl4pPr marL="1074738" indent="-263525"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13477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noProof="1"/>
              <a:t>Lesson components:</a:t>
            </a:r>
          </a:p>
        </p:txBody>
      </p:sp>
      <p:pic>
        <p:nvPicPr>
          <p:cNvPr id="10" name="Picture Placeholder 9">
            <a:extLst>
              <a:ext uri="{FF2B5EF4-FFF2-40B4-BE49-F238E27FC236}">
                <a16:creationId xmlns:a16="http://schemas.microsoft.com/office/drawing/2014/main" id="{E7E9DA73-932E-4414-85B5-F75B920F7BD3}"/>
              </a:ext>
            </a:extLst>
          </p:cNvPr>
          <p:cNvPicPr>
            <a:picLocks noGrp="1" noChangeAspect="1"/>
          </p:cNvPicPr>
          <p:nvPr>
            <p:ph type="pic" sz="quarter" idx="13"/>
          </p:nvPr>
        </p:nvPicPr>
        <p:blipFill>
          <a:blip r:embed="rId2"/>
          <a:srcRect l="25057" r="25057"/>
          <a:stretch>
            <a:fillRect/>
          </a:stretch>
        </p:blipFill>
        <p:spPr>
          <a:prstGeom prst="rect">
            <a:avLst/>
          </a:prstGeom>
        </p:spPr>
      </p:pic>
    </p:spTree>
    <p:extLst>
      <p:ext uri="{BB962C8B-B14F-4D97-AF65-F5344CB8AC3E}">
        <p14:creationId xmlns:p14="http://schemas.microsoft.com/office/powerpoint/2010/main" val="41911380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5089394" cy="461665"/>
          </a:xfrm>
          <a:prstGeom prst="rect">
            <a:avLst/>
          </a:prstGeom>
          <a:noFill/>
        </p:spPr>
        <p:txBody>
          <a:bodyPr wrap="square" rtlCol="0">
            <a:spAutoFit/>
          </a:bodyPr>
          <a:lstStyle/>
          <a:p>
            <a:r>
              <a:rPr lang="en-GB" sz="2400" b="1" u="sng" dirty="0">
                <a:latin typeface="+mj-lt"/>
              </a:rPr>
              <a:t>Key terms</a:t>
            </a:r>
          </a:p>
        </p:txBody>
      </p:sp>
      <p:sp>
        <p:nvSpPr>
          <p:cNvPr id="9" name="Slide Number Placeholder 1">
            <a:extLst>
              <a:ext uri="{FF2B5EF4-FFF2-40B4-BE49-F238E27FC236}">
                <a16:creationId xmlns:a16="http://schemas.microsoft.com/office/drawing/2014/main" id="{DB93D879-5187-4FB1-9252-A89736885BDB}"/>
              </a:ext>
            </a:extLst>
          </p:cNvPr>
          <p:cNvSpPr>
            <a:spLocks noGrp="1"/>
          </p:cNvSpPr>
          <p:nvPr>
            <p:ph type="sldNum" sz="quarter" idx="11"/>
          </p:nvPr>
        </p:nvSpPr>
        <p:spPr>
          <a:xfrm>
            <a:off x="11594400" y="6678000"/>
            <a:ext cx="597600" cy="144000"/>
          </a:xfrm>
          <a:solidFill>
            <a:schemeClr val="accent6">
              <a:lumMod val="20000"/>
              <a:lumOff val="80000"/>
            </a:schemeClr>
          </a:solidFill>
        </p:spPr>
        <p:txBody>
          <a:bodyPr/>
          <a:lstStyle/>
          <a:p>
            <a:fld id="{058DB212-BFA2-403F-85EF-DFD3FF6D973A}" type="slidenum">
              <a:rPr lang="en-US" noProof="0" smtClean="0"/>
              <a:pPr/>
              <a:t>7</a:t>
            </a:fld>
            <a:endParaRPr lang="en-US" noProof="0"/>
          </a:p>
        </p:txBody>
      </p:sp>
      <p:sp>
        <p:nvSpPr>
          <p:cNvPr id="37" name="TextBox 36">
            <a:extLst>
              <a:ext uri="{FF2B5EF4-FFF2-40B4-BE49-F238E27FC236}">
                <a16:creationId xmlns:a16="http://schemas.microsoft.com/office/drawing/2014/main" id="{31DF6201-7AEA-4F10-B9D5-32AC05F37195}"/>
              </a:ext>
            </a:extLst>
          </p:cNvPr>
          <p:cNvSpPr txBox="1"/>
          <p:nvPr/>
        </p:nvSpPr>
        <p:spPr>
          <a:xfrm>
            <a:off x="157164" y="624840"/>
            <a:ext cx="2481105" cy="2246769"/>
          </a:xfrm>
          <a:prstGeom prst="rect">
            <a:avLst/>
          </a:prstGeom>
          <a:solidFill>
            <a:schemeClr val="accent4">
              <a:lumMod val="20000"/>
              <a:lumOff val="80000"/>
            </a:schemeClr>
          </a:solidFill>
          <a:ln>
            <a:solidFill>
              <a:schemeClr val="tx1"/>
            </a:solidFill>
          </a:ln>
        </p:spPr>
        <p:txBody>
          <a:bodyPr wrap="square" rtlCol="0">
            <a:spAutoFit/>
          </a:bodyPr>
          <a:lstStyle/>
          <a:p>
            <a:r>
              <a:rPr lang="en-GB" sz="2000" b="1" dirty="0">
                <a:latin typeface="+mj-lt"/>
              </a:rPr>
              <a:t>Important terms:</a:t>
            </a:r>
          </a:p>
          <a:p>
            <a:pPr marL="342900" indent="-342900">
              <a:buFont typeface="Arial" panose="020B0604020202020204" pitchFamily="34" charset="0"/>
              <a:buChar char="•"/>
            </a:pPr>
            <a:r>
              <a:rPr lang="en-GB" sz="2000" dirty="0">
                <a:latin typeface="+mj-lt"/>
              </a:rPr>
              <a:t>Social engineering</a:t>
            </a:r>
          </a:p>
          <a:p>
            <a:pPr marL="342900" indent="-342900">
              <a:buFont typeface="Arial" panose="020B0604020202020204" pitchFamily="34" charset="0"/>
              <a:buChar char="•"/>
            </a:pPr>
            <a:r>
              <a:rPr lang="en-GB" sz="2000" dirty="0">
                <a:latin typeface="+mj-lt"/>
              </a:rPr>
              <a:t>Phishing</a:t>
            </a:r>
          </a:p>
          <a:p>
            <a:pPr marL="342900" indent="-342900">
              <a:buFont typeface="Arial" panose="020B0604020202020204" pitchFamily="34" charset="0"/>
              <a:buChar char="•"/>
            </a:pPr>
            <a:r>
              <a:rPr lang="en-GB" sz="2000" dirty="0">
                <a:latin typeface="+mj-lt"/>
              </a:rPr>
              <a:t>Malware</a:t>
            </a:r>
          </a:p>
          <a:p>
            <a:pPr marL="342900" indent="-342900">
              <a:buFont typeface="Arial" panose="020B0604020202020204" pitchFamily="34" charset="0"/>
              <a:buChar char="•"/>
            </a:pPr>
            <a:r>
              <a:rPr lang="en-GB" sz="2000" dirty="0">
                <a:latin typeface="+mj-lt"/>
              </a:rPr>
              <a:t>Anti-malware</a:t>
            </a:r>
          </a:p>
          <a:p>
            <a:pPr marL="342900" indent="-342900">
              <a:buFont typeface="Arial" panose="020B0604020202020204" pitchFamily="34" charset="0"/>
              <a:buChar char="•"/>
            </a:pPr>
            <a:r>
              <a:rPr lang="en-GB" sz="2000" dirty="0">
                <a:latin typeface="+mj-lt"/>
              </a:rPr>
              <a:t>Two-factor authentication</a:t>
            </a:r>
          </a:p>
        </p:txBody>
      </p:sp>
      <p:graphicFrame>
        <p:nvGraphicFramePr>
          <p:cNvPr id="2" name="Table 1">
            <a:extLst>
              <a:ext uri="{FF2B5EF4-FFF2-40B4-BE49-F238E27FC236}">
                <a16:creationId xmlns:a16="http://schemas.microsoft.com/office/drawing/2014/main" id="{8C78DC07-0DC5-40D2-8A2D-B11ACA8F2F4F}"/>
              </a:ext>
            </a:extLst>
          </p:cNvPr>
          <p:cNvGraphicFramePr>
            <a:graphicFrameLocks noGrp="1"/>
          </p:cNvGraphicFramePr>
          <p:nvPr>
            <p:extLst>
              <p:ext uri="{D42A27DB-BD31-4B8C-83A1-F6EECF244321}">
                <p14:modId xmlns:p14="http://schemas.microsoft.com/office/powerpoint/2010/main" val="1124460700"/>
              </p:ext>
            </p:extLst>
          </p:nvPr>
        </p:nvGraphicFramePr>
        <p:xfrm>
          <a:off x="2893102" y="624840"/>
          <a:ext cx="9173980" cy="3596640"/>
        </p:xfrm>
        <a:graphic>
          <a:graphicData uri="http://schemas.openxmlformats.org/drawingml/2006/table">
            <a:tbl>
              <a:tblPr firstRow="1" bandRow="1">
                <a:tableStyleId>{5940675A-B579-460E-94D1-54222C63F5DA}</a:tableStyleId>
              </a:tblPr>
              <a:tblGrid>
                <a:gridCol w="2128603">
                  <a:extLst>
                    <a:ext uri="{9D8B030D-6E8A-4147-A177-3AD203B41FA5}">
                      <a16:colId xmlns:a16="http://schemas.microsoft.com/office/drawing/2014/main" val="1736239629"/>
                    </a:ext>
                  </a:extLst>
                </a:gridCol>
                <a:gridCol w="7045377">
                  <a:extLst>
                    <a:ext uri="{9D8B030D-6E8A-4147-A177-3AD203B41FA5}">
                      <a16:colId xmlns:a16="http://schemas.microsoft.com/office/drawing/2014/main" val="2994654192"/>
                    </a:ext>
                  </a:extLst>
                </a:gridCol>
              </a:tblGrid>
              <a:tr h="370840">
                <a:tc gridSpan="2">
                  <a:txBody>
                    <a:bodyPr/>
                    <a:lstStyle/>
                    <a:p>
                      <a:r>
                        <a:rPr lang="en-GB" sz="2000" b="1" dirty="0">
                          <a:latin typeface="+mj-lt"/>
                        </a:rPr>
                        <a:t>Key words</a:t>
                      </a:r>
                    </a:p>
                  </a:txBody>
                  <a:tcPr/>
                </a:tc>
                <a:tc hMerge="1">
                  <a:txBody>
                    <a:bodyPr/>
                    <a:lstStyle/>
                    <a:p>
                      <a:endParaRPr lang="en-GB" dirty="0">
                        <a:latin typeface="+mj-lt"/>
                      </a:endParaRPr>
                    </a:p>
                  </a:txBody>
                  <a:tcPr/>
                </a:tc>
                <a:extLst>
                  <a:ext uri="{0D108BD9-81ED-4DB2-BD59-A6C34878D82A}">
                    <a16:rowId xmlns:a16="http://schemas.microsoft.com/office/drawing/2014/main" val="2155848176"/>
                  </a:ext>
                </a:extLst>
              </a:tr>
              <a:tr h="370840">
                <a:tc>
                  <a:txBody>
                    <a:bodyPr/>
                    <a:lstStyle/>
                    <a:p>
                      <a:r>
                        <a:rPr lang="en-GB" sz="1800" dirty="0">
                          <a:latin typeface="+mj-lt"/>
                        </a:rPr>
                        <a:t>Social engineering</a:t>
                      </a:r>
                    </a:p>
                  </a:txBody>
                  <a:tcPr>
                    <a:solidFill>
                      <a:schemeClr val="bg1">
                        <a:lumMod val="85000"/>
                      </a:schemeClr>
                    </a:solidFill>
                  </a:tcPr>
                </a:tc>
                <a:tc>
                  <a:txBody>
                    <a:bodyPr/>
                    <a:lstStyle/>
                    <a:p>
                      <a:r>
                        <a:rPr lang="en-GB" sz="1800" dirty="0">
                          <a:latin typeface="+mj-lt"/>
                        </a:rPr>
                        <a:t>Psychological manipulation of people into revealing personal or confidential information.</a:t>
                      </a:r>
                    </a:p>
                  </a:txBody>
                  <a:tcPr/>
                </a:tc>
                <a:extLst>
                  <a:ext uri="{0D108BD9-81ED-4DB2-BD59-A6C34878D82A}">
                    <a16:rowId xmlns:a16="http://schemas.microsoft.com/office/drawing/2014/main" val="1513934218"/>
                  </a:ext>
                </a:extLst>
              </a:tr>
              <a:tr h="370840">
                <a:tc>
                  <a:txBody>
                    <a:bodyPr/>
                    <a:lstStyle/>
                    <a:p>
                      <a:r>
                        <a:rPr lang="en-GB" sz="1800" dirty="0">
                          <a:latin typeface="+mj-lt"/>
                        </a:rPr>
                        <a:t>Phishing</a:t>
                      </a:r>
                    </a:p>
                  </a:txBody>
                  <a:tcPr>
                    <a:solidFill>
                      <a:schemeClr val="bg1">
                        <a:lumMod val="85000"/>
                      </a:schemeClr>
                    </a:solidFill>
                  </a:tcPr>
                </a:tc>
                <a:tc>
                  <a:txBody>
                    <a:bodyPr/>
                    <a:lstStyle/>
                    <a:p>
                      <a:r>
                        <a:rPr lang="en-GB" sz="1800" dirty="0">
                          <a:latin typeface="+mj-lt"/>
                        </a:rPr>
                        <a:t>A fraudulent technique where an internet user is tricked into revealing personal or confidential information.</a:t>
                      </a:r>
                    </a:p>
                  </a:txBody>
                  <a:tcPr/>
                </a:tc>
                <a:extLst>
                  <a:ext uri="{0D108BD9-81ED-4DB2-BD59-A6C34878D82A}">
                    <a16:rowId xmlns:a16="http://schemas.microsoft.com/office/drawing/2014/main" val="3403634850"/>
                  </a:ext>
                </a:extLst>
              </a:tr>
              <a:tr h="370840">
                <a:tc>
                  <a:txBody>
                    <a:bodyPr/>
                    <a:lstStyle/>
                    <a:p>
                      <a:pPr marL="0" algn="l" defTabSz="914400" rtl="0" eaLnBrk="1" latinLnBrk="0" hangingPunct="1"/>
                      <a:r>
                        <a:rPr lang="en-GB" sz="1800" kern="1200" dirty="0">
                          <a:solidFill>
                            <a:schemeClr val="tx1"/>
                          </a:solidFill>
                          <a:latin typeface="+mj-lt"/>
                          <a:ea typeface="+mn-ea"/>
                          <a:cs typeface="+mn-cs"/>
                        </a:rPr>
                        <a:t>Malware</a:t>
                      </a:r>
                    </a:p>
                  </a:txBody>
                  <a:tcPr>
                    <a:solidFill>
                      <a:schemeClr val="bg1">
                        <a:lumMod val="85000"/>
                      </a:schemeClr>
                    </a:solidFill>
                  </a:tcPr>
                </a:tc>
                <a:tc>
                  <a:txBody>
                    <a:bodyPr/>
                    <a:lstStyle/>
                    <a:p>
                      <a:r>
                        <a:rPr lang="en-GB" sz="1800" dirty="0">
                          <a:latin typeface="+mj-lt"/>
                        </a:rPr>
                        <a:t>Short for malicious software, malware is a broad term used to describe</a:t>
                      </a:r>
                    </a:p>
                    <a:p>
                      <a:r>
                        <a:rPr lang="en-GB" sz="1800" dirty="0">
                          <a:latin typeface="+mj-lt"/>
                        </a:rPr>
                        <a:t>software used to disrupt computer operation.</a:t>
                      </a:r>
                    </a:p>
                  </a:txBody>
                  <a:tcPr/>
                </a:tc>
                <a:extLst>
                  <a:ext uri="{0D108BD9-81ED-4DB2-BD59-A6C34878D82A}">
                    <a16:rowId xmlns:a16="http://schemas.microsoft.com/office/drawing/2014/main" val="1560296519"/>
                  </a:ext>
                </a:extLst>
              </a:tr>
              <a:tr h="0">
                <a:tc>
                  <a:txBody>
                    <a:bodyPr/>
                    <a:lstStyle/>
                    <a:p>
                      <a:r>
                        <a:rPr lang="en-GB" sz="1800" dirty="0">
                          <a:latin typeface="+mj-lt"/>
                        </a:rPr>
                        <a:t>Anti-malware</a:t>
                      </a:r>
                    </a:p>
                  </a:txBody>
                  <a:tcPr>
                    <a:solidFill>
                      <a:schemeClr val="bg1">
                        <a:lumMod val="85000"/>
                      </a:schemeClr>
                    </a:solidFill>
                  </a:tcPr>
                </a:tc>
                <a:tc>
                  <a:txBody>
                    <a:bodyPr/>
                    <a:lstStyle/>
                    <a:p>
                      <a:r>
                        <a:rPr lang="en-GB" sz="1800" dirty="0">
                          <a:latin typeface="+mj-lt"/>
                        </a:rPr>
                        <a:t>A program that scans a computer system to prevent, detect and remove malware.</a:t>
                      </a:r>
                    </a:p>
                  </a:txBody>
                  <a:tcPr/>
                </a:tc>
                <a:extLst>
                  <a:ext uri="{0D108BD9-81ED-4DB2-BD59-A6C34878D82A}">
                    <a16:rowId xmlns:a16="http://schemas.microsoft.com/office/drawing/2014/main" val="397322574"/>
                  </a:ext>
                </a:extLst>
              </a:tr>
              <a:tr h="0">
                <a:tc>
                  <a:txBody>
                    <a:bodyPr/>
                    <a:lstStyle/>
                    <a:p>
                      <a:r>
                        <a:rPr lang="en-GB" sz="1800" dirty="0">
                          <a:latin typeface="+mj-lt"/>
                        </a:rPr>
                        <a:t>Two-factor authentication</a:t>
                      </a:r>
                    </a:p>
                  </a:txBody>
                  <a:tcPr>
                    <a:solidFill>
                      <a:schemeClr val="bg1">
                        <a:lumMod val="85000"/>
                      </a:schemeClr>
                    </a:solidFill>
                  </a:tcPr>
                </a:tc>
                <a:tc>
                  <a:txBody>
                    <a:bodyPr/>
                    <a:lstStyle/>
                    <a:p>
                      <a:r>
                        <a:rPr lang="en-GB" sz="1800" dirty="0">
                          <a:latin typeface="+mj-lt"/>
                        </a:rPr>
                        <a:t>A security process in which users provide two different authentication factors to verify themselves.</a:t>
                      </a:r>
                    </a:p>
                  </a:txBody>
                  <a:tcPr/>
                </a:tc>
                <a:extLst>
                  <a:ext uri="{0D108BD9-81ED-4DB2-BD59-A6C34878D82A}">
                    <a16:rowId xmlns:a16="http://schemas.microsoft.com/office/drawing/2014/main" val="2521002458"/>
                  </a:ext>
                </a:extLst>
              </a:tr>
            </a:tbl>
          </a:graphicData>
        </a:graphic>
      </p:graphicFrame>
    </p:spTree>
    <p:extLst>
      <p:ext uri="{BB962C8B-B14F-4D97-AF65-F5344CB8AC3E}">
        <p14:creationId xmlns:p14="http://schemas.microsoft.com/office/powerpoint/2010/main" val="8805987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9991" y="146385"/>
            <a:ext cx="6515100" cy="461665"/>
          </a:xfrm>
          <a:prstGeom prst="rect">
            <a:avLst/>
          </a:prstGeom>
          <a:noFill/>
        </p:spPr>
        <p:txBody>
          <a:bodyPr wrap="square" rtlCol="0">
            <a:spAutoFit/>
          </a:bodyPr>
          <a:lstStyle/>
          <a:p>
            <a:r>
              <a:rPr lang="en-GB" sz="2400" b="1" u="sng" dirty="0">
                <a:latin typeface="+mj-lt"/>
              </a:rPr>
              <a:t>Social engineering</a:t>
            </a:r>
          </a:p>
        </p:txBody>
      </p:sp>
      <p:sp>
        <p:nvSpPr>
          <p:cNvPr id="16" name="Rectangle 15">
            <a:extLst>
              <a:ext uri="{FF2B5EF4-FFF2-40B4-BE49-F238E27FC236}">
                <a16:creationId xmlns:a16="http://schemas.microsoft.com/office/drawing/2014/main" id="{68AA8E14-3FFA-4E3D-9C52-CE14467164A4}"/>
              </a:ext>
            </a:extLst>
          </p:cNvPr>
          <p:cNvSpPr/>
          <p:nvPr/>
        </p:nvSpPr>
        <p:spPr>
          <a:xfrm>
            <a:off x="4135919" y="581992"/>
            <a:ext cx="7898915" cy="752133"/>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000" dirty="0">
                <a:solidFill>
                  <a:schemeClr val="tx1"/>
                </a:solidFill>
                <a:latin typeface="+mj-lt"/>
              </a:rPr>
              <a:t>There are many threats to computer systems and the data they store. Any damage caused can be accidental or malicious and deliberate. </a:t>
            </a:r>
          </a:p>
        </p:txBody>
      </p:sp>
      <p:graphicFrame>
        <p:nvGraphicFramePr>
          <p:cNvPr id="19" name="Table 18">
            <a:extLst>
              <a:ext uri="{FF2B5EF4-FFF2-40B4-BE49-F238E27FC236}">
                <a16:creationId xmlns:a16="http://schemas.microsoft.com/office/drawing/2014/main" id="{669D845E-43AC-45A5-8562-05B7A556DB65}"/>
              </a:ext>
            </a:extLst>
          </p:cNvPr>
          <p:cNvGraphicFramePr>
            <a:graphicFrameLocks noGrp="1"/>
          </p:cNvGraphicFramePr>
          <p:nvPr>
            <p:extLst>
              <p:ext uri="{D42A27DB-BD31-4B8C-83A1-F6EECF244321}">
                <p14:modId xmlns:p14="http://schemas.microsoft.com/office/powerpoint/2010/main" val="3921737054"/>
              </p:ext>
            </p:extLst>
          </p:nvPr>
        </p:nvGraphicFramePr>
        <p:xfrm>
          <a:off x="158850" y="5893059"/>
          <a:ext cx="3800238" cy="736600"/>
        </p:xfrm>
        <a:graphic>
          <a:graphicData uri="http://schemas.openxmlformats.org/drawingml/2006/table">
            <a:tbl>
              <a:tblPr firstRow="1" bandRow="1">
                <a:tableStyleId>{5C22544A-7EE6-4342-B048-85BDC9FD1C3A}</a:tableStyleId>
              </a:tblPr>
              <a:tblGrid>
                <a:gridCol w="3800238">
                  <a:extLst>
                    <a:ext uri="{9D8B030D-6E8A-4147-A177-3AD203B41FA5}">
                      <a16:colId xmlns:a16="http://schemas.microsoft.com/office/drawing/2014/main" val="1827917660"/>
                    </a:ext>
                  </a:extLst>
                </a:gridCol>
              </a:tblGrid>
              <a:tr h="0">
                <a:tc>
                  <a:txBody>
                    <a:bodyPr/>
                    <a:lstStyle/>
                    <a:p>
                      <a:r>
                        <a:rPr lang="en-GB" sz="1800" b="0" dirty="0">
                          <a:latin typeface="Tw Cen MT" panose="020B0602020104020603" pitchFamily="34" charset="0"/>
                        </a:rPr>
                        <a:t>Video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2204693053"/>
                  </a:ext>
                </a:extLst>
              </a:tr>
              <a:tr h="370840">
                <a:tc>
                  <a:txBody>
                    <a:bodyPr/>
                    <a:lstStyle/>
                    <a:p>
                      <a:pPr algn="l"/>
                      <a:r>
                        <a:rPr lang="en-GB" sz="1800" b="0" dirty="0">
                          <a:latin typeface="Tw Cen MT" panose="020B0602020104020603" pitchFamily="34" charset="0"/>
                          <a:hlinkClick r:id="rId3"/>
                        </a:rPr>
                        <a:t>Click here</a:t>
                      </a:r>
                      <a:endParaRPr lang="en-GB" sz="18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20" name="Picture 2" descr="Video Icon Icons - Download Free Vector Icons | Noun Project">
            <a:extLst>
              <a:ext uri="{FF2B5EF4-FFF2-40B4-BE49-F238E27FC236}">
                <a16:creationId xmlns:a16="http://schemas.microsoft.com/office/drawing/2014/main" id="{B8DC31E7-3A62-40AF-B483-B86E0840ED7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22487" y="5524758"/>
            <a:ext cx="736601" cy="73660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8" name="Table 27">
            <a:extLst>
              <a:ext uri="{FF2B5EF4-FFF2-40B4-BE49-F238E27FC236}">
                <a16:creationId xmlns:a16="http://schemas.microsoft.com/office/drawing/2014/main" id="{DE765EFC-1B06-439E-BC68-5B9CDBBCAE00}"/>
              </a:ext>
            </a:extLst>
          </p:cNvPr>
          <p:cNvGraphicFramePr>
            <a:graphicFrameLocks noGrp="1"/>
          </p:cNvGraphicFramePr>
          <p:nvPr>
            <p:extLst>
              <p:ext uri="{D42A27DB-BD31-4B8C-83A1-F6EECF244321}">
                <p14:modId xmlns:p14="http://schemas.microsoft.com/office/powerpoint/2010/main" val="3552135367"/>
              </p:ext>
            </p:extLst>
          </p:nvPr>
        </p:nvGraphicFramePr>
        <p:xfrm>
          <a:off x="4134232" y="1582302"/>
          <a:ext cx="7898914" cy="1706880"/>
        </p:xfrm>
        <a:graphic>
          <a:graphicData uri="http://schemas.openxmlformats.org/drawingml/2006/table">
            <a:tbl>
              <a:tblPr firstRow="1" bandRow="1">
                <a:tableStyleId>{5C22544A-7EE6-4342-B048-85BDC9FD1C3A}</a:tableStyleId>
              </a:tblPr>
              <a:tblGrid>
                <a:gridCol w="7898914">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303965">
                <a:tc>
                  <a:txBody>
                    <a:bodyPr/>
                    <a:lstStyle/>
                    <a:p>
                      <a:pPr marL="457200" indent="-457200" algn="l">
                        <a:buAutoNum type="arabicPeriod"/>
                      </a:pPr>
                      <a:r>
                        <a:rPr lang="en-GB" sz="2000" b="0" dirty="0">
                          <a:latin typeface="Tw Cen MT" panose="020B0602020104020603" pitchFamily="34" charset="0"/>
                        </a:rPr>
                        <a:t>What is meant by social engineering?</a:t>
                      </a:r>
                    </a:p>
                    <a:p>
                      <a:pPr marL="457200" indent="-457200" algn="l">
                        <a:buAutoNum type="arabicPeriod"/>
                      </a:pPr>
                      <a:r>
                        <a:rPr lang="en-GB" sz="2000" b="0" dirty="0">
                          <a:latin typeface="Tw Cen MT" panose="020B0602020104020603" pitchFamily="34" charset="0"/>
                        </a:rPr>
                        <a:t>Identify the life cycle of a social engineering attack.</a:t>
                      </a:r>
                    </a:p>
                    <a:p>
                      <a:pPr marL="457200" indent="-457200" algn="l">
                        <a:buAutoNum type="arabicPeriod"/>
                      </a:pPr>
                      <a:r>
                        <a:rPr lang="en-GB" sz="2000" b="0" dirty="0">
                          <a:latin typeface="Tw Cen MT" panose="020B0602020104020603" pitchFamily="34" charset="0"/>
                        </a:rPr>
                        <a:t>Identify some different types of social engineering attacks.</a:t>
                      </a:r>
                    </a:p>
                    <a:p>
                      <a:pPr marL="457200" indent="-457200" algn="l">
                        <a:buAutoNum type="arabicPeriod"/>
                      </a:pPr>
                      <a:r>
                        <a:rPr lang="en-GB" sz="2000" b="0" dirty="0">
                          <a:latin typeface="Tw Cen MT" panose="020B0602020104020603" pitchFamily="34" charset="0"/>
                        </a:rPr>
                        <a:t>How can social engineering attacks be prevented?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
        <p:nvSpPr>
          <p:cNvPr id="29" name="Arrow: Down 28">
            <a:extLst>
              <a:ext uri="{FF2B5EF4-FFF2-40B4-BE49-F238E27FC236}">
                <a16:creationId xmlns:a16="http://schemas.microsoft.com/office/drawing/2014/main" id="{1B784BCC-8040-49A8-AE95-1C6674838AEC}"/>
              </a:ext>
            </a:extLst>
          </p:cNvPr>
          <p:cNvSpPr/>
          <p:nvPr/>
        </p:nvSpPr>
        <p:spPr>
          <a:xfrm>
            <a:off x="7993330" y="1208022"/>
            <a:ext cx="537575" cy="487026"/>
          </a:xfrm>
          <a:prstGeom prst="downArrow">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0" name="Table 29">
            <a:extLst>
              <a:ext uri="{FF2B5EF4-FFF2-40B4-BE49-F238E27FC236}">
                <a16:creationId xmlns:a16="http://schemas.microsoft.com/office/drawing/2014/main" id="{CAA1B2F1-A157-434E-9C20-E612D5102422}"/>
              </a:ext>
            </a:extLst>
          </p:cNvPr>
          <p:cNvGraphicFramePr>
            <a:graphicFrameLocks noGrp="1"/>
          </p:cNvGraphicFramePr>
          <p:nvPr>
            <p:extLst>
              <p:ext uri="{D42A27DB-BD31-4B8C-83A1-F6EECF244321}">
                <p14:modId xmlns:p14="http://schemas.microsoft.com/office/powerpoint/2010/main" val="3036849750"/>
              </p:ext>
            </p:extLst>
          </p:nvPr>
        </p:nvGraphicFramePr>
        <p:xfrm>
          <a:off x="4134232" y="3636084"/>
          <a:ext cx="7898916" cy="2993575"/>
        </p:xfrm>
        <a:graphic>
          <a:graphicData uri="http://schemas.openxmlformats.org/drawingml/2006/table">
            <a:tbl>
              <a:tblPr firstRow="1" bandRow="1">
                <a:tableStyleId>{5C22544A-7EE6-4342-B048-85BDC9FD1C3A}</a:tableStyleId>
              </a:tblPr>
              <a:tblGrid>
                <a:gridCol w="7898916">
                  <a:extLst>
                    <a:ext uri="{9D8B030D-6E8A-4147-A177-3AD203B41FA5}">
                      <a16:colId xmlns:a16="http://schemas.microsoft.com/office/drawing/2014/main" val="1827917660"/>
                    </a:ext>
                  </a:extLst>
                </a:gridCol>
              </a:tblGrid>
              <a:tr h="463735">
                <a:tc>
                  <a:txBody>
                    <a:bodyPr/>
                    <a:lstStyle/>
                    <a:p>
                      <a:r>
                        <a:rPr lang="en-GB" sz="2000" b="0" dirty="0">
                          <a:latin typeface="Tw Cen MT" panose="020B0602020104020603" pitchFamily="34" charset="0"/>
                        </a:rPr>
                        <a:t>Answer: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04693053"/>
                  </a:ext>
                </a:extLst>
              </a:tr>
              <a:tr h="1177175">
                <a:tc>
                  <a:txBody>
                    <a:bodyPr/>
                    <a:lstStyle/>
                    <a:p>
                      <a:pPr marL="457200" indent="-457200" algn="l">
                        <a:buAutoNum type="arabicPeriod"/>
                      </a:pPr>
                      <a:r>
                        <a:rPr lang="en-GB" sz="2000" b="0" dirty="0">
                          <a:latin typeface="Tw Cen MT" panose="020B0602020104020603" pitchFamily="34" charset="0"/>
                        </a:rPr>
                        <a:t>When cyber criminals take advantage of human behaviours without the use of code to gain unauthorised access to sensitive data.</a:t>
                      </a:r>
                    </a:p>
                    <a:p>
                      <a:pPr marL="457200" indent="-457200" algn="l">
                        <a:buAutoNum type="arabicPeriod"/>
                      </a:pPr>
                      <a:r>
                        <a:rPr lang="en-GB" sz="2000" b="0" dirty="0">
                          <a:latin typeface="Tw Cen MT" panose="020B0602020104020603" pitchFamily="34" charset="0"/>
                        </a:rPr>
                        <a:t>Identify the victim, Interact with the victim, Execute the attack and remove all trace.</a:t>
                      </a:r>
                    </a:p>
                    <a:p>
                      <a:pPr marL="457200" indent="-457200" algn="l">
                        <a:buAutoNum type="arabicPeriod"/>
                      </a:pPr>
                      <a:r>
                        <a:rPr lang="en-GB" sz="2000" b="0" dirty="0">
                          <a:latin typeface="Tw Cen MT" panose="020B0602020104020603" pitchFamily="34" charset="0"/>
                        </a:rPr>
                        <a:t>Phishing, Spear phishing, Baiting, Scareware, Pretexting.</a:t>
                      </a:r>
                    </a:p>
                    <a:p>
                      <a:pPr marL="457200" indent="-457200" algn="l">
                        <a:buAutoNum type="arabicPeriod"/>
                      </a:pPr>
                      <a:r>
                        <a:rPr lang="en-GB" sz="2000" b="0" dirty="0">
                          <a:latin typeface="Tw Cen MT" panose="020B0602020104020603" pitchFamily="34" charset="0"/>
                        </a:rPr>
                        <a:t>Avoid opening emails and attachments, Avoid sharing personal information, Be careful when faced with a tempting offer, Use two-factor authentication and Install anti-malware.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31" name="Picture 4" descr="Question Mark PNG | PNG All">
            <a:extLst>
              <a:ext uri="{FF2B5EF4-FFF2-40B4-BE49-F238E27FC236}">
                <a16:creationId xmlns:a16="http://schemas.microsoft.com/office/drawing/2014/main" id="{536851BB-3E07-447E-9F34-F6796B2FD28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95573" y="1140718"/>
            <a:ext cx="537575" cy="487026"/>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3D44BEC1-8A85-4CF7-9156-9ED463A89CCC}"/>
              </a:ext>
            </a:extLst>
          </p:cNvPr>
          <p:cNvPicPr>
            <a:picLocks noChangeAspect="1"/>
          </p:cNvPicPr>
          <p:nvPr/>
        </p:nvPicPr>
        <p:blipFill rotWithShape="1">
          <a:blip r:embed="rId6"/>
          <a:srcRect l="21530" t="19234" r="13616" b="3303"/>
          <a:stretch/>
        </p:blipFill>
        <p:spPr>
          <a:xfrm>
            <a:off x="157166" y="596641"/>
            <a:ext cx="3832470" cy="2832359"/>
          </a:xfrm>
          <a:prstGeom prst="rect">
            <a:avLst/>
          </a:prstGeom>
          <a:ln>
            <a:solidFill>
              <a:schemeClr val="tx1"/>
            </a:solidFill>
          </a:ln>
        </p:spPr>
      </p:pic>
      <p:graphicFrame>
        <p:nvGraphicFramePr>
          <p:cNvPr id="13" name="Table 12">
            <a:extLst>
              <a:ext uri="{FF2B5EF4-FFF2-40B4-BE49-F238E27FC236}">
                <a16:creationId xmlns:a16="http://schemas.microsoft.com/office/drawing/2014/main" id="{A676F5D4-E94F-4A7F-AE0B-422CC34095D8}"/>
              </a:ext>
            </a:extLst>
          </p:cNvPr>
          <p:cNvGraphicFramePr>
            <a:graphicFrameLocks noGrp="1"/>
          </p:cNvGraphicFramePr>
          <p:nvPr>
            <p:extLst>
              <p:ext uri="{D42A27DB-BD31-4B8C-83A1-F6EECF244321}">
                <p14:modId xmlns:p14="http://schemas.microsoft.com/office/powerpoint/2010/main" val="2476408678"/>
              </p:ext>
            </p:extLst>
          </p:nvPr>
        </p:nvGraphicFramePr>
        <p:xfrm>
          <a:off x="157166" y="3648623"/>
          <a:ext cx="3800238" cy="1280160"/>
        </p:xfrm>
        <a:graphic>
          <a:graphicData uri="http://schemas.openxmlformats.org/drawingml/2006/table">
            <a:tbl>
              <a:tblPr firstRow="1" bandRow="1">
                <a:tableStyleId>{5C22544A-7EE6-4342-B048-85BDC9FD1C3A}</a:tableStyleId>
              </a:tblPr>
              <a:tblGrid>
                <a:gridCol w="3800238">
                  <a:extLst>
                    <a:ext uri="{9D8B030D-6E8A-4147-A177-3AD203B41FA5}">
                      <a16:colId xmlns:a16="http://schemas.microsoft.com/office/drawing/2014/main" val="1827917660"/>
                    </a:ext>
                  </a:extLst>
                </a:gridCol>
              </a:tblGrid>
              <a:tr h="248617">
                <a:tc>
                  <a:txBody>
                    <a:bodyPr/>
                    <a:lstStyle/>
                    <a:p>
                      <a:r>
                        <a:rPr lang="en-GB" sz="1800" b="0" dirty="0">
                          <a:latin typeface="Tw Cen MT" panose="020B0602020104020603" pitchFamily="34" charset="0"/>
                        </a:rPr>
                        <a:t>Extra information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2204693053"/>
                  </a:ext>
                </a:extLst>
              </a:tr>
              <a:tr h="699538">
                <a:tc>
                  <a:txBody>
                    <a:bodyPr/>
                    <a:lstStyle/>
                    <a:p>
                      <a:pPr algn="l"/>
                      <a:r>
                        <a:rPr lang="en-GB" sz="1800" b="0" dirty="0">
                          <a:latin typeface="Tw Cen MT" panose="020B0602020104020603" pitchFamily="34" charset="0"/>
                        </a:rPr>
                        <a:t>Another example of malicious damage could occur when a disgruntled employee deletes data on purpose.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Tree>
    <p:extLst>
      <p:ext uri="{BB962C8B-B14F-4D97-AF65-F5344CB8AC3E}">
        <p14:creationId xmlns:p14="http://schemas.microsoft.com/office/powerpoint/2010/main" val="2389074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additive="base">
                                        <p:cTn id="17" dur="500" fill="hold"/>
                                        <p:tgtEl>
                                          <p:spTgt spid="30"/>
                                        </p:tgtEl>
                                        <p:attrNameLst>
                                          <p:attrName>ppt_x</p:attrName>
                                        </p:attrNameLst>
                                      </p:cBhvr>
                                      <p:tavLst>
                                        <p:tav tm="0">
                                          <p:val>
                                            <p:strVal val="#ppt_x"/>
                                          </p:val>
                                        </p:tav>
                                        <p:tav tm="100000">
                                          <p:val>
                                            <p:strVal val="#ppt_x"/>
                                          </p:val>
                                        </p:tav>
                                      </p:tavLst>
                                    </p:anim>
                                    <p:anim calcmode="lin" valueType="num">
                                      <p:cBhvr additive="base">
                                        <p:cTn id="1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9991" y="146385"/>
            <a:ext cx="6515100" cy="461665"/>
          </a:xfrm>
          <a:prstGeom prst="rect">
            <a:avLst/>
          </a:prstGeom>
          <a:noFill/>
        </p:spPr>
        <p:txBody>
          <a:bodyPr wrap="square" rtlCol="0">
            <a:spAutoFit/>
          </a:bodyPr>
          <a:lstStyle/>
          <a:p>
            <a:r>
              <a:rPr lang="en-GB" sz="2400" b="1" u="sng" dirty="0">
                <a:latin typeface="+mj-lt"/>
              </a:rPr>
              <a:t>Phishing</a:t>
            </a:r>
          </a:p>
        </p:txBody>
      </p:sp>
      <p:sp>
        <p:nvSpPr>
          <p:cNvPr id="16" name="Rectangle 15">
            <a:extLst>
              <a:ext uri="{FF2B5EF4-FFF2-40B4-BE49-F238E27FC236}">
                <a16:creationId xmlns:a16="http://schemas.microsoft.com/office/drawing/2014/main" id="{68AA8E14-3FFA-4E3D-9C52-CE14467164A4}"/>
              </a:ext>
            </a:extLst>
          </p:cNvPr>
          <p:cNvSpPr/>
          <p:nvPr/>
        </p:nvSpPr>
        <p:spPr>
          <a:xfrm>
            <a:off x="4135919" y="581993"/>
            <a:ext cx="7898915" cy="657403"/>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000" dirty="0">
                <a:solidFill>
                  <a:schemeClr val="tx1"/>
                </a:solidFill>
                <a:latin typeface="+mj-lt"/>
              </a:rPr>
              <a:t>One of the most common social engineering techniques used today is known as Phishing. </a:t>
            </a:r>
          </a:p>
        </p:txBody>
      </p:sp>
      <p:graphicFrame>
        <p:nvGraphicFramePr>
          <p:cNvPr id="28" name="Table 27">
            <a:extLst>
              <a:ext uri="{FF2B5EF4-FFF2-40B4-BE49-F238E27FC236}">
                <a16:creationId xmlns:a16="http://schemas.microsoft.com/office/drawing/2014/main" id="{DE765EFC-1B06-439E-BC68-5B9CDBBCAE00}"/>
              </a:ext>
            </a:extLst>
          </p:cNvPr>
          <p:cNvGraphicFramePr>
            <a:graphicFrameLocks noGrp="1"/>
          </p:cNvGraphicFramePr>
          <p:nvPr>
            <p:extLst>
              <p:ext uri="{D42A27DB-BD31-4B8C-83A1-F6EECF244321}">
                <p14:modId xmlns:p14="http://schemas.microsoft.com/office/powerpoint/2010/main" val="87960678"/>
              </p:ext>
            </p:extLst>
          </p:nvPr>
        </p:nvGraphicFramePr>
        <p:xfrm>
          <a:off x="4135919" y="1328636"/>
          <a:ext cx="7898914" cy="2621280"/>
        </p:xfrm>
        <a:graphic>
          <a:graphicData uri="http://schemas.openxmlformats.org/drawingml/2006/table">
            <a:tbl>
              <a:tblPr firstRow="1" bandRow="1">
                <a:tableStyleId>{5C22544A-7EE6-4342-B048-85BDC9FD1C3A}</a:tableStyleId>
              </a:tblPr>
              <a:tblGrid>
                <a:gridCol w="7898914">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370840">
                <a:tc>
                  <a:txBody>
                    <a:bodyPr/>
                    <a:lstStyle/>
                    <a:p>
                      <a:pPr marL="457200" indent="-457200" algn="l">
                        <a:buAutoNum type="arabicPeriod"/>
                      </a:pPr>
                      <a:r>
                        <a:rPr lang="en-GB" sz="2000" b="0" dirty="0">
                          <a:latin typeface="Tw Cen MT" panose="020B0602020104020603" pitchFamily="34" charset="0"/>
                        </a:rPr>
                        <a:t>What is Phishing?</a:t>
                      </a:r>
                    </a:p>
                    <a:p>
                      <a:pPr marL="457200" indent="-457200" algn="l">
                        <a:buAutoNum type="arabicPeriod"/>
                      </a:pPr>
                      <a:r>
                        <a:rPr lang="en-GB" sz="2000" b="0" dirty="0">
                          <a:latin typeface="Tw Cen MT" panose="020B0602020104020603" pitchFamily="34" charset="0"/>
                        </a:rPr>
                        <a:t>What might criminals include in an email to encourage users to pass on their personal information such as login credentials?</a:t>
                      </a:r>
                    </a:p>
                    <a:p>
                      <a:pPr marL="457200" indent="-457200" algn="l">
                        <a:buAutoNum type="arabicPeriod"/>
                      </a:pPr>
                      <a:r>
                        <a:rPr lang="en-GB" sz="2000" b="0" dirty="0">
                          <a:latin typeface="Tw Cen MT" panose="020B0602020104020603" pitchFamily="34" charset="0"/>
                        </a:rPr>
                        <a:t>What other indicators are there to suggest that it could be a phishing email?</a:t>
                      </a:r>
                    </a:p>
                    <a:p>
                      <a:pPr marL="457200" indent="-457200" algn="l">
                        <a:buAutoNum type="arabicPeriod"/>
                      </a:pPr>
                      <a:r>
                        <a:rPr lang="en-GB" sz="2000" b="0" dirty="0">
                          <a:latin typeface="Tw Cen MT" panose="020B0602020104020603" pitchFamily="34" charset="0"/>
                        </a:rPr>
                        <a:t>What steps can users take to prevent being a victim of a phishing attack?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
        <p:nvSpPr>
          <p:cNvPr id="29" name="Arrow: Down 28">
            <a:extLst>
              <a:ext uri="{FF2B5EF4-FFF2-40B4-BE49-F238E27FC236}">
                <a16:creationId xmlns:a16="http://schemas.microsoft.com/office/drawing/2014/main" id="{1B784BCC-8040-49A8-AE95-1C6674838AEC}"/>
              </a:ext>
            </a:extLst>
          </p:cNvPr>
          <p:cNvSpPr/>
          <p:nvPr/>
        </p:nvSpPr>
        <p:spPr>
          <a:xfrm>
            <a:off x="7816588" y="1157784"/>
            <a:ext cx="537575" cy="487026"/>
          </a:xfrm>
          <a:prstGeom prst="downArrow">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0" name="Table 29">
            <a:extLst>
              <a:ext uri="{FF2B5EF4-FFF2-40B4-BE49-F238E27FC236}">
                <a16:creationId xmlns:a16="http://schemas.microsoft.com/office/drawing/2014/main" id="{CAA1B2F1-A157-434E-9C20-E612D5102422}"/>
              </a:ext>
            </a:extLst>
          </p:cNvPr>
          <p:cNvGraphicFramePr>
            <a:graphicFrameLocks noGrp="1"/>
          </p:cNvGraphicFramePr>
          <p:nvPr>
            <p:extLst>
              <p:ext uri="{D42A27DB-BD31-4B8C-83A1-F6EECF244321}">
                <p14:modId xmlns:p14="http://schemas.microsoft.com/office/powerpoint/2010/main" val="1191296156"/>
              </p:ext>
            </p:extLst>
          </p:nvPr>
        </p:nvGraphicFramePr>
        <p:xfrm>
          <a:off x="4135919" y="3981253"/>
          <a:ext cx="7898916" cy="2621280"/>
        </p:xfrm>
        <a:graphic>
          <a:graphicData uri="http://schemas.openxmlformats.org/drawingml/2006/table">
            <a:tbl>
              <a:tblPr firstRow="1" bandRow="1">
                <a:tableStyleId>{5C22544A-7EE6-4342-B048-85BDC9FD1C3A}</a:tableStyleId>
              </a:tblPr>
              <a:tblGrid>
                <a:gridCol w="7898916">
                  <a:extLst>
                    <a:ext uri="{9D8B030D-6E8A-4147-A177-3AD203B41FA5}">
                      <a16:colId xmlns:a16="http://schemas.microsoft.com/office/drawing/2014/main" val="1827917660"/>
                    </a:ext>
                  </a:extLst>
                </a:gridCol>
              </a:tblGrid>
              <a:tr h="367798">
                <a:tc>
                  <a:txBody>
                    <a:bodyPr/>
                    <a:lstStyle/>
                    <a:p>
                      <a:r>
                        <a:rPr lang="en-GB" sz="2000" b="0" dirty="0">
                          <a:latin typeface="Tw Cen MT" panose="020B0602020104020603" pitchFamily="34" charset="0"/>
                        </a:rPr>
                        <a:t>Answer: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04693053"/>
                  </a:ext>
                </a:extLst>
              </a:tr>
              <a:tr h="1177175">
                <a:tc>
                  <a:txBody>
                    <a:bodyPr/>
                    <a:lstStyle/>
                    <a:p>
                      <a:pPr marL="457200" indent="-457200" algn="l">
                        <a:buAutoNum type="arabicPeriod"/>
                      </a:pPr>
                      <a:r>
                        <a:rPr lang="en-GB" sz="2000" b="0" dirty="0">
                          <a:latin typeface="Tw Cen MT" panose="020B0602020104020603" pitchFamily="34" charset="0"/>
                        </a:rPr>
                        <a:t>A fraudulent technique where an internet user is tricked (an email message is common) into revealing personal or confidential information.</a:t>
                      </a:r>
                    </a:p>
                    <a:p>
                      <a:pPr marL="457200" indent="-457200" algn="l">
                        <a:buAutoNum type="arabicPeriod"/>
                      </a:pPr>
                      <a:r>
                        <a:rPr lang="en-GB" sz="2000" b="0" dirty="0">
                          <a:latin typeface="Tw Cen MT" panose="020B0602020104020603" pitchFamily="34" charset="0"/>
                        </a:rPr>
                        <a:t>It could include a link that might tempt the user to click on it and share personal information that criminals could get hold of. </a:t>
                      </a:r>
                    </a:p>
                    <a:p>
                      <a:pPr marL="457200" indent="-457200" algn="l">
                        <a:buAutoNum type="arabicPeriod"/>
                      </a:pPr>
                      <a:r>
                        <a:rPr lang="en-GB" sz="2000" b="0" dirty="0">
                          <a:latin typeface="Tw Cen MT" panose="020B0602020104020603" pitchFamily="34" charset="0"/>
                        </a:rPr>
                        <a:t>Using pressuring words/language, encourage you to click a link, email might has misspellings and isn’t personalised (e.g. dear customer)</a:t>
                      </a:r>
                    </a:p>
                    <a:p>
                      <a:pPr marL="457200" indent="-457200" algn="l">
                        <a:buAutoNum type="arabicPeriod"/>
                      </a:pPr>
                      <a:r>
                        <a:rPr lang="en-GB" sz="2000" b="0" dirty="0">
                          <a:latin typeface="Tw Cen MT" panose="020B0602020104020603" pitchFamily="34" charset="0"/>
                        </a:rPr>
                        <a:t>Delete the email or report it.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31" name="Picture 4" descr="Question Mark PNG | PNG All">
            <a:extLst>
              <a:ext uri="{FF2B5EF4-FFF2-40B4-BE49-F238E27FC236}">
                <a16:creationId xmlns:a16="http://schemas.microsoft.com/office/drawing/2014/main" id="{536851BB-3E07-447E-9F34-F6796B2FD2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97257" y="1085123"/>
            <a:ext cx="537575" cy="48702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5" name="Table 14">
            <a:extLst>
              <a:ext uri="{FF2B5EF4-FFF2-40B4-BE49-F238E27FC236}">
                <a16:creationId xmlns:a16="http://schemas.microsoft.com/office/drawing/2014/main" id="{703D3B2A-6875-49BC-BDA5-AB6823408060}"/>
              </a:ext>
            </a:extLst>
          </p:cNvPr>
          <p:cNvGraphicFramePr>
            <a:graphicFrameLocks noGrp="1"/>
          </p:cNvGraphicFramePr>
          <p:nvPr>
            <p:extLst>
              <p:ext uri="{D42A27DB-BD31-4B8C-83A1-F6EECF244321}">
                <p14:modId xmlns:p14="http://schemas.microsoft.com/office/powerpoint/2010/main" val="2532460699"/>
              </p:ext>
            </p:extLst>
          </p:nvPr>
        </p:nvGraphicFramePr>
        <p:xfrm>
          <a:off x="158850" y="5893059"/>
          <a:ext cx="3800238" cy="736600"/>
        </p:xfrm>
        <a:graphic>
          <a:graphicData uri="http://schemas.openxmlformats.org/drawingml/2006/table">
            <a:tbl>
              <a:tblPr firstRow="1" bandRow="1">
                <a:tableStyleId>{5C22544A-7EE6-4342-B048-85BDC9FD1C3A}</a:tableStyleId>
              </a:tblPr>
              <a:tblGrid>
                <a:gridCol w="3800238">
                  <a:extLst>
                    <a:ext uri="{9D8B030D-6E8A-4147-A177-3AD203B41FA5}">
                      <a16:colId xmlns:a16="http://schemas.microsoft.com/office/drawing/2014/main" val="1827917660"/>
                    </a:ext>
                  </a:extLst>
                </a:gridCol>
              </a:tblGrid>
              <a:tr h="0">
                <a:tc>
                  <a:txBody>
                    <a:bodyPr/>
                    <a:lstStyle/>
                    <a:p>
                      <a:r>
                        <a:rPr lang="en-GB" sz="1800" b="0" dirty="0">
                          <a:latin typeface="Tw Cen MT" panose="020B0602020104020603" pitchFamily="34" charset="0"/>
                        </a:rPr>
                        <a:t>Video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2204693053"/>
                  </a:ext>
                </a:extLst>
              </a:tr>
              <a:tr h="370840">
                <a:tc>
                  <a:txBody>
                    <a:bodyPr/>
                    <a:lstStyle/>
                    <a:p>
                      <a:pPr algn="l"/>
                      <a:r>
                        <a:rPr lang="en-GB" sz="1800" b="0" dirty="0">
                          <a:latin typeface="Tw Cen MT" panose="020B0602020104020603" pitchFamily="34" charset="0"/>
                          <a:hlinkClick r:id="rId4"/>
                        </a:rPr>
                        <a:t>Click here</a:t>
                      </a:r>
                      <a:endParaRPr lang="en-GB" sz="18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17" name="Picture 2" descr="Video Icon Icons - Download Free Vector Icons | Noun Project">
            <a:extLst>
              <a:ext uri="{FF2B5EF4-FFF2-40B4-BE49-F238E27FC236}">
                <a16:creationId xmlns:a16="http://schemas.microsoft.com/office/drawing/2014/main" id="{7B20BA9E-AB3E-4E2A-896F-FEDD1309798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22487" y="5524758"/>
            <a:ext cx="736601" cy="736601"/>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C483B0E0-BB8B-40C4-961F-86B55565B8FE}"/>
              </a:ext>
            </a:extLst>
          </p:cNvPr>
          <p:cNvPicPr>
            <a:picLocks noChangeAspect="1"/>
          </p:cNvPicPr>
          <p:nvPr/>
        </p:nvPicPr>
        <p:blipFill>
          <a:blip r:embed="rId6"/>
          <a:stretch>
            <a:fillRect/>
          </a:stretch>
        </p:blipFill>
        <p:spPr>
          <a:xfrm>
            <a:off x="99989" y="596641"/>
            <a:ext cx="3858679" cy="2508141"/>
          </a:xfrm>
          <a:prstGeom prst="rect">
            <a:avLst/>
          </a:prstGeom>
          <a:ln>
            <a:solidFill>
              <a:schemeClr val="tx1"/>
            </a:solidFill>
          </a:ln>
        </p:spPr>
      </p:pic>
      <p:graphicFrame>
        <p:nvGraphicFramePr>
          <p:cNvPr id="13" name="Table 12">
            <a:extLst>
              <a:ext uri="{FF2B5EF4-FFF2-40B4-BE49-F238E27FC236}">
                <a16:creationId xmlns:a16="http://schemas.microsoft.com/office/drawing/2014/main" id="{E8111594-AFD6-4E5C-8877-7492409136A5}"/>
              </a:ext>
            </a:extLst>
          </p:cNvPr>
          <p:cNvGraphicFramePr>
            <a:graphicFrameLocks noGrp="1"/>
          </p:cNvGraphicFramePr>
          <p:nvPr>
            <p:extLst>
              <p:ext uri="{D42A27DB-BD31-4B8C-83A1-F6EECF244321}">
                <p14:modId xmlns:p14="http://schemas.microsoft.com/office/powerpoint/2010/main" val="2967253269"/>
              </p:ext>
            </p:extLst>
          </p:nvPr>
        </p:nvGraphicFramePr>
        <p:xfrm>
          <a:off x="99988" y="3341173"/>
          <a:ext cx="3858679" cy="1828800"/>
        </p:xfrm>
        <a:graphic>
          <a:graphicData uri="http://schemas.openxmlformats.org/drawingml/2006/table">
            <a:tbl>
              <a:tblPr firstRow="1" bandRow="1">
                <a:tableStyleId>{5C22544A-7EE6-4342-B048-85BDC9FD1C3A}</a:tableStyleId>
              </a:tblPr>
              <a:tblGrid>
                <a:gridCol w="3858679">
                  <a:extLst>
                    <a:ext uri="{9D8B030D-6E8A-4147-A177-3AD203B41FA5}">
                      <a16:colId xmlns:a16="http://schemas.microsoft.com/office/drawing/2014/main" val="1827917660"/>
                    </a:ext>
                  </a:extLst>
                </a:gridCol>
              </a:tblGrid>
              <a:tr h="248617">
                <a:tc>
                  <a:txBody>
                    <a:bodyPr/>
                    <a:lstStyle/>
                    <a:p>
                      <a:r>
                        <a:rPr lang="en-GB" sz="1800" b="0" dirty="0">
                          <a:latin typeface="Tw Cen MT" panose="020B0602020104020603" pitchFamily="34" charset="0"/>
                        </a:rPr>
                        <a:t>Extra information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2204693053"/>
                  </a:ext>
                </a:extLst>
              </a:tr>
              <a:tr h="699538">
                <a:tc>
                  <a:txBody>
                    <a:bodyPr/>
                    <a:lstStyle/>
                    <a:p>
                      <a:pPr algn="l"/>
                      <a:r>
                        <a:rPr lang="en-GB" sz="1800" b="0" dirty="0">
                          <a:latin typeface="Tw Cen MT" panose="020B0602020104020603" pitchFamily="34" charset="0"/>
                        </a:rPr>
                        <a:t>Many organisations will ensure staff are trained to deal with these threats. This might occur when all employees are sent a phishing email as a test to see how they respond.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Tree>
    <p:extLst>
      <p:ext uri="{BB962C8B-B14F-4D97-AF65-F5344CB8AC3E}">
        <p14:creationId xmlns:p14="http://schemas.microsoft.com/office/powerpoint/2010/main" val="1595486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ppt_x"/>
                                          </p:val>
                                        </p:tav>
                                        <p:tav tm="100000">
                                          <p:val>
                                            <p:strVal val="#ppt_x"/>
                                          </p:val>
                                        </p:tav>
                                      </p:tavLst>
                                    </p:anim>
                                    <p:anim calcmode="lin" valueType="num">
                                      <p:cBhvr additive="base">
                                        <p:cTn id="1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Custom 153">
      <a:dk1>
        <a:sysClr val="windowText" lastClr="000000"/>
      </a:dk1>
      <a:lt1>
        <a:sysClr val="window" lastClr="FFFFFF"/>
      </a:lt1>
      <a:dk2>
        <a:srgbClr val="44546A"/>
      </a:dk2>
      <a:lt2>
        <a:srgbClr val="E7E6E6"/>
      </a:lt2>
      <a:accent1>
        <a:srgbClr val="00B0F0"/>
      </a:accent1>
      <a:accent2>
        <a:srgbClr val="0B6CD9"/>
      </a:accent2>
      <a:accent3>
        <a:srgbClr val="0C3DF8"/>
      </a:accent3>
      <a:accent4>
        <a:srgbClr val="F2194A"/>
      </a:accent4>
      <a:accent5>
        <a:srgbClr val="0CF8B6"/>
      </a:accent5>
      <a:accent6>
        <a:srgbClr val="BDB313"/>
      </a:accent6>
      <a:hlink>
        <a:srgbClr val="00B0F0"/>
      </a:hlink>
      <a:folHlink>
        <a:srgbClr val="00B0F0"/>
      </a:folHlink>
    </a:clrScheme>
    <a:fontScheme name="Custom 162">
      <a:majorFont>
        <a:latin typeface="Tw Cen MT"/>
        <a:ea typeface=""/>
        <a:cs typeface=""/>
      </a:majorFont>
      <a:minorFont>
        <a:latin typeface="Lucida Sans Typewrite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F78043420_Science fair presentation_RVA_v3.potx" id="{29D4BD8F-7488-49D9-BFBB-7DF8C2B0292D}" vid="{799E8309-D02B-4451-A1B1-915D5FF07E1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Science fair presentation</Template>
  <TotalTime>0</TotalTime>
  <Words>1255</Words>
  <Application>Microsoft Office PowerPoint</Application>
  <PresentationFormat>Widescreen</PresentationFormat>
  <Paragraphs>162</Paragraphs>
  <Slides>10</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Lucida Sans Typewriter</vt:lpstr>
      <vt:lpstr>Times New Roman</vt:lpstr>
      <vt:lpstr>Tw Cen MT</vt:lpstr>
      <vt:lpstr>Office Theme</vt:lpstr>
      <vt:lpstr>WJEC GCSE Digital Technology</vt:lpstr>
      <vt:lpstr>PowerPoint Presentation</vt:lpstr>
      <vt:lpstr>PowerPoint Presentation</vt:lpstr>
      <vt:lpstr>PowerPoint Presentation</vt:lpstr>
      <vt:lpstr>PowerPoint Presentation</vt:lpstr>
      <vt:lpstr>Lesson Objectives:</vt:lpstr>
      <vt:lpstr>PowerPoint Presentation</vt:lpstr>
      <vt:lpstr>PowerPoint Presentation</vt:lpstr>
      <vt:lpstr>PowerPoint Presentation</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2020-07-10T06:49:00Z</dcterms:created>
  <dcterms:modified xsi:type="dcterms:W3CDTF">2021-07-07T11:35:38Z</dcterms:modified>
</cp:coreProperties>
</file>